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7"/>
  </p:notesMasterIdLst>
  <p:handoutMasterIdLst>
    <p:handoutMasterId r:id="rId48"/>
  </p:handoutMasterIdLst>
  <p:sldIdLst>
    <p:sldId id="296" r:id="rId2"/>
    <p:sldId id="369" r:id="rId3"/>
    <p:sldId id="370" r:id="rId4"/>
    <p:sldId id="456" r:id="rId5"/>
    <p:sldId id="454" r:id="rId6"/>
    <p:sldId id="455" r:id="rId7"/>
    <p:sldId id="431" r:id="rId8"/>
    <p:sldId id="432" r:id="rId9"/>
    <p:sldId id="433" r:id="rId10"/>
    <p:sldId id="435" r:id="rId11"/>
    <p:sldId id="436" r:id="rId12"/>
    <p:sldId id="437" r:id="rId13"/>
    <p:sldId id="438" r:id="rId14"/>
    <p:sldId id="439" r:id="rId15"/>
    <p:sldId id="434" r:id="rId16"/>
    <p:sldId id="372" r:id="rId17"/>
    <p:sldId id="440" r:id="rId18"/>
    <p:sldId id="441" r:id="rId19"/>
    <p:sldId id="442" r:id="rId20"/>
    <p:sldId id="443" r:id="rId21"/>
    <p:sldId id="444" r:id="rId22"/>
    <p:sldId id="373" r:id="rId23"/>
    <p:sldId id="445" r:id="rId24"/>
    <p:sldId id="446" r:id="rId25"/>
    <p:sldId id="447" r:id="rId26"/>
    <p:sldId id="374" r:id="rId27"/>
    <p:sldId id="448" r:id="rId28"/>
    <p:sldId id="449" r:id="rId29"/>
    <p:sldId id="451" r:id="rId30"/>
    <p:sldId id="452" r:id="rId31"/>
    <p:sldId id="429" r:id="rId32"/>
    <p:sldId id="414" r:id="rId33"/>
    <p:sldId id="423" r:id="rId34"/>
    <p:sldId id="453" r:id="rId35"/>
    <p:sldId id="424" r:id="rId36"/>
    <p:sldId id="458" r:id="rId37"/>
    <p:sldId id="459" r:id="rId38"/>
    <p:sldId id="425" r:id="rId39"/>
    <p:sldId id="465" r:id="rId40"/>
    <p:sldId id="426" r:id="rId41"/>
    <p:sldId id="463" r:id="rId42"/>
    <p:sldId id="464" r:id="rId43"/>
    <p:sldId id="430" r:id="rId44"/>
    <p:sldId id="355" r:id="rId45"/>
    <p:sldId id="415" r:id="rId4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F"/>
    <a:srgbClr val="FFFFFF"/>
    <a:srgbClr val="2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799" autoAdjust="0"/>
  </p:normalViewPr>
  <p:slideViewPr>
    <p:cSldViewPr>
      <p:cViewPr varScale="1">
        <p:scale>
          <a:sx n="82" d="100"/>
          <a:sy n="82" d="100"/>
        </p:scale>
        <p:origin x="108"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B87F9069-C680-4A05-821F-FA9BD71DBE22}" type="datetimeFigureOut">
              <a:rPr lang="en-US" smtClean="0"/>
              <a:t>12/23/2015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CC00711F-4291-4906-B30C-B87DC9F7C187}" type="slidenum">
              <a:rPr lang="en-US" smtClean="0"/>
              <a:t>‹#›</a:t>
            </a:fld>
            <a:endParaRPr lang="en-US"/>
          </a:p>
        </p:txBody>
      </p:sp>
    </p:spTree>
    <p:extLst>
      <p:ext uri="{BB962C8B-B14F-4D97-AF65-F5344CB8AC3E}">
        <p14:creationId xmlns:p14="http://schemas.microsoft.com/office/powerpoint/2010/main" val="227303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A12AF2A-DF63-2D41-ABAF-AB6C3A964E1A}" type="datetimeFigureOut">
              <a:rPr lang="en-US" smtClean="0"/>
              <a:pPr/>
              <a:t>12/23/2015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7549227D-5AEB-194B-8E1A-A44B7D591611}" type="slidenum">
              <a:rPr lang="en-US" smtClean="0"/>
              <a:pPr/>
              <a:t>‹#›</a:t>
            </a:fld>
            <a:endParaRPr lang="en-US"/>
          </a:p>
        </p:txBody>
      </p:sp>
    </p:spTree>
    <p:extLst>
      <p:ext uri="{BB962C8B-B14F-4D97-AF65-F5344CB8AC3E}">
        <p14:creationId xmlns:p14="http://schemas.microsoft.com/office/powerpoint/2010/main" val="1358860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Previously, in Step One, you created a Logic Model of the Problem, or a RISK model, which clearly specified the poor health and QOL outcomes that your priority population is facing, as well as the risk behaviors and environmental conditions that are contributing to the health problem.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Step</a:t>
            </a:r>
            <a:r>
              <a:rPr lang="en-US" baseline="0" dirty="0" smtClean="0"/>
              <a:t> 2 you will develop a Logic Model of Change, which is a HEALTH-PROMOTING model.  This Logic Model clearly states what needs to change, in behavior and in the environment, to improve those health and QOL outcomes.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2</a:t>
            </a:fld>
            <a:endParaRPr lang="en-US"/>
          </a:p>
        </p:txBody>
      </p:sp>
    </p:spTree>
    <p:extLst>
      <p:ext uri="{BB962C8B-B14F-4D97-AF65-F5344CB8AC3E}">
        <p14:creationId xmlns:p14="http://schemas.microsoft.com/office/powerpoint/2010/main" val="271077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40</a:t>
            </a:fld>
            <a:endParaRPr lang="en-US"/>
          </a:p>
        </p:txBody>
      </p:sp>
    </p:spTree>
    <p:extLst>
      <p:ext uri="{BB962C8B-B14F-4D97-AF65-F5344CB8AC3E}">
        <p14:creationId xmlns:p14="http://schemas.microsoft.com/office/powerpoint/2010/main" val="112858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212850" y="693738"/>
            <a:ext cx="4627563" cy="3470275"/>
          </a:xfrm>
          <a:noFill/>
          <a:ln>
            <a:solidFill>
              <a:srgbClr val="000000"/>
            </a:solidFill>
            <a:miter lim="800000"/>
            <a:headEnd/>
            <a:tailEnd/>
          </a:ln>
        </p:spPr>
      </p:sp>
      <p:sp>
        <p:nvSpPr>
          <p:cNvPr id="92163" name="Rectangle 3"/>
          <p:cNvSpPr>
            <a:spLocks noGrp="1" noChangeArrowheads="1"/>
          </p:cNvSpPr>
          <p:nvPr>
            <p:ph type="body" idx="1"/>
          </p:nvPr>
        </p:nvSpPr>
        <p:spPr bwMode="auto">
          <a:xfrm>
            <a:off x="940435" y="4394349"/>
            <a:ext cx="5172393" cy="4242428"/>
          </a:xfrm>
          <a:noFill/>
        </p:spPr>
        <p:txBody>
          <a:bodyPr wrap="square" lIns="93169" tIns="46584" rIns="93169" bIns="46584"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1916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212850" y="693738"/>
            <a:ext cx="4627563" cy="3470275"/>
          </a:xfrm>
          <a:noFill/>
          <a:ln>
            <a:solidFill>
              <a:srgbClr val="000000"/>
            </a:solidFill>
            <a:miter lim="800000"/>
            <a:headEnd/>
            <a:tailEnd/>
          </a:ln>
        </p:spPr>
      </p:sp>
      <p:sp>
        <p:nvSpPr>
          <p:cNvPr id="93187" name="Rectangle 3"/>
          <p:cNvSpPr>
            <a:spLocks noGrp="1" noChangeArrowheads="1"/>
          </p:cNvSpPr>
          <p:nvPr>
            <p:ph type="body" idx="1"/>
          </p:nvPr>
        </p:nvSpPr>
        <p:spPr bwMode="auto">
          <a:xfrm>
            <a:off x="940435" y="4394349"/>
            <a:ext cx="5172393" cy="4242428"/>
          </a:xfrm>
          <a:noFill/>
        </p:spPr>
        <p:txBody>
          <a:bodyPr wrap="square" lIns="93169" tIns="46584" rIns="93169" bIns="46584" numCol="1" anchor="t" anchorCtr="0" compatLnSpc="1">
            <a:prstTxWarp prst="textNoShape">
              <a:avLst/>
            </a:prstTxWarp>
          </a:bodyPr>
          <a:lstStyle/>
          <a:p>
            <a:pPr eaLnBrk="1" hangingPunct="1">
              <a:spcBef>
                <a:spcPct val="0"/>
              </a:spcBef>
            </a:pPr>
            <a:r>
              <a:rPr lang="en-US" smtClean="0"/>
              <a:t>Importance of matrix – blue print for content of intervention components, but ALSO blue print for evaluation – make sure your evaluation questions match the content of your program</a:t>
            </a:r>
          </a:p>
        </p:txBody>
      </p:sp>
    </p:spTree>
    <p:extLst>
      <p:ext uri="{BB962C8B-B14F-4D97-AF65-F5344CB8AC3E}">
        <p14:creationId xmlns:p14="http://schemas.microsoft.com/office/powerpoint/2010/main" val="107178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43</a:t>
            </a:fld>
            <a:endParaRPr lang="en-US"/>
          </a:p>
        </p:txBody>
      </p:sp>
    </p:spTree>
    <p:extLst>
      <p:ext uri="{BB962C8B-B14F-4D97-AF65-F5344CB8AC3E}">
        <p14:creationId xmlns:p14="http://schemas.microsoft.com/office/powerpoint/2010/main" val="274909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4</a:t>
            </a:fld>
            <a:endParaRPr lang="en-US"/>
          </a:p>
        </p:txBody>
      </p:sp>
    </p:spTree>
    <p:extLst>
      <p:ext uri="{BB962C8B-B14F-4D97-AF65-F5344CB8AC3E}">
        <p14:creationId xmlns:p14="http://schemas.microsoft.com/office/powerpoint/2010/main" val="418347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809A17-20C4-4D71-9091-243B1277B4C9}" type="slidenum">
              <a:rPr lang="en-US" smtClean="0"/>
              <a:pPr>
                <a:defRPr/>
              </a:pPr>
              <a:t>5</a:t>
            </a:fld>
            <a:endParaRPr lang="en-US"/>
          </a:p>
        </p:txBody>
      </p:sp>
    </p:spTree>
    <p:extLst>
      <p:ext uri="{BB962C8B-B14F-4D97-AF65-F5344CB8AC3E}">
        <p14:creationId xmlns:p14="http://schemas.microsoft.com/office/powerpoint/2010/main" val="53884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244EC31-5988-BC4B-AF70-96141BA5A50F}" type="slidenum">
              <a:rPr lang="en-US" smtClean="0"/>
              <a:pPr/>
              <a:t>28</a:t>
            </a:fld>
            <a:endParaRPr lang="en-US"/>
          </a:p>
        </p:txBody>
      </p:sp>
    </p:spTree>
    <p:extLst>
      <p:ext uri="{BB962C8B-B14F-4D97-AF65-F5344CB8AC3E}">
        <p14:creationId xmlns:p14="http://schemas.microsoft.com/office/powerpoint/2010/main" val="193251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4EC31-5988-BC4B-AF70-96141BA5A50F}" type="slidenum">
              <a:rPr lang="en-US" smtClean="0"/>
              <a:pPr/>
              <a:t>29</a:t>
            </a:fld>
            <a:endParaRPr lang="en-US"/>
          </a:p>
        </p:txBody>
      </p:sp>
    </p:spTree>
    <p:extLst>
      <p:ext uri="{BB962C8B-B14F-4D97-AF65-F5344CB8AC3E}">
        <p14:creationId xmlns:p14="http://schemas.microsoft.com/office/powerpoint/2010/main" val="142459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u="sng" dirty="0"/>
          </a:p>
        </p:txBody>
      </p:sp>
      <p:sp>
        <p:nvSpPr>
          <p:cNvPr id="4" name="Slide Number Placeholder 3"/>
          <p:cNvSpPr>
            <a:spLocks noGrp="1"/>
          </p:cNvSpPr>
          <p:nvPr>
            <p:ph type="sldNum" sz="quarter" idx="10"/>
          </p:nvPr>
        </p:nvSpPr>
        <p:spPr/>
        <p:txBody>
          <a:bodyPr/>
          <a:lstStyle/>
          <a:p>
            <a:fld id="{8244EC31-5988-BC4B-AF70-96141BA5A50F}" type="slidenum">
              <a:rPr lang="en-US" smtClean="0"/>
              <a:pPr/>
              <a:t>30</a:t>
            </a:fld>
            <a:endParaRPr lang="en-US"/>
          </a:p>
        </p:txBody>
      </p:sp>
    </p:spTree>
    <p:extLst>
      <p:ext uri="{BB962C8B-B14F-4D97-AF65-F5344CB8AC3E}">
        <p14:creationId xmlns:p14="http://schemas.microsoft.com/office/powerpoint/2010/main" val="92291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31</a:t>
            </a:fld>
            <a:endParaRPr lang="en-US"/>
          </a:p>
        </p:txBody>
      </p:sp>
    </p:spTree>
    <p:extLst>
      <p:ext uri="{BB962C8B-B14F-4D97-AF65-F5344CB8AC3E}">
        <p14:creationId xmlns:p14="http://schemas.microsoft.com/office/powerpoint/2010/main" val="243450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4913" y="711200"/>
            <a:ext cx="4646612" cy="3484563"/>
          </a:xfrm>
          <a:noFill/>
          <a:ln>
            <a:solidFill>
              <a:srgbClr val="000000"/>
            </a:solidFill>
            <a:miter lim="800000"/>
            <a:headEnd/>
            <a:tailEnd/>
          </a:ln>
        </p:spPr>
      </p:sp>
      <p:sp>
        <p:nvSpPr>
          <p:cNvPr id="89091" name="Rectangle 3"/>
          <p:cNvSpPr>
            <a:spLocks noGrp="1" noChangeArrowheads="1"/>
          </p:cNvSpPr>
          <p:nvPr>
            <p:ph type="body" idx="1"/>
          </p:nvPr>
        </p:nvSpPr>
        <p:spPr bwMode="auto">
          <a:xfrm>
            <a:off x="940435" y="4431520"/>
            <a:ext cx="5172393" cy="4197176"/>
          </a:xfrm>
          <a:noFill/>
        </p:spPr>
        <p:txBody>
          <a:bodyPr wrap="square" lIns="94878" tIns="47440" rIns="94878" bIns="47440"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16175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4913" y="711200"/>
            <a:ext cx="4646612" cy="3484563"/>
          </a:xfrm>
          <a:noFill/>
          <a:ln>
            <a:solidFill>
              <a:srgbClr val="000000"/>
            </a:solidFill>
            <a:miter lim="800000"/>
            <a:headEnd/>
            <a:tailEnd/>
          </a:ln>
        </p:spPr>
      </p:sp>
      <p:sp>
        <p:nvSpPr>
          <p:cNvPr id="90115" name="Rectangle 3"/>
          <p:cNvSpPr>
            <a:spLocks noGrp="1" noChangeArrowheads="1"/>
          </p:cNvSpPr>
          <p:nvPr>
            <p:ph type="body" idx="1"/>
          </p:nvPr>
        </p:nvSpPr>
        <p:spPr bwMode="auto">
          <a:xfrm>
            <a:off x="940435" y="4431520"/>
            <a:ext cx="5172393" cy="4197176"/>
          </a:xfrm>
          <a:noFill/>
        </p:spPr>
        <p:txBody>
          <a:bodyPr wrap="square" lIns="94878" tIns="47440" rIns="94878" bIns="47440"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566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C98C5-5A32-415D-AB8C-C7C2627F3045}"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95104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6A8A1-3DA5-4B9A-AD16-A5B60409C989}"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23629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006BC-1B2E-40AA-B8A5-B2D0467D81F1}"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5293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EC2E84C3-1A93-4773-8751-26EB65482AD2}" type="slidenum">
              <a:rPr lang="en-US"/>
              <a:pPr>
                <a:defRPr/>
              </a:pPr>
              <a:t>‹#›</a:t>
            </a:fld>
            <a:endParaRPr lang="en-US"/>
          </a:p>
        </p:txBody>
      </p:sp>
    </p:spTree>
    <p:extLst>
      <p:ext uri="{BB962C8B-B14F-4D97-AF65-F5344CB8AC3E}">
        <p14:creationId xmlns:p14="http://schemas.microsoft.com/office/powerpoint/2010/main" val="1714729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Rectangle 6"/>
          <p:cNvSpPr>
            <a:spLocks noGrp="1" noChangeArrowheads="1"/>
          </p:cNvSpPr>
          <p:nvPr>
            <p:ph type="sldNum" sz="quarter" idx="10"/>
          </p:nvPr>
        </p:nvSpPr>
        <p:spPr/>
        <p:txBody>
          <a:bodyPr/>
          <a:lstStyle>
            <a:lvl1pPr>
              <a:defRPr/>
            </a:lvl1pPr>
          </a:lstStyle>
          <a:p>
            <a:pPr>
              <a:defRPr/>
            </a:pPr>
            <a:fld id="{3E50FA53-8AF3-459F-B93E-2F7AC107C72C}" type="slidenum">
              <a:rPr lang="en-US"/>
              <a:pPr>
                <a:defRPr/>
              </a:pPr>
              <a:t>‹#›</a:t>
            </a:fld>
            <a:endParaRPr lang="en-US"/>
          </a:p>
        </p:txBody>
      </p:sp>
    </p:spTree>
    <p:extLst>
      <p:ext uri="{BB962C8B-B14F-4D97-AF65-F5344CB8AC3E}">
        <p14:creationId xmlns:p14="http://schemas.microsoft.com/office/powerpoint/2010/main" val="58727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B9C7F-BD49-468D-B22D-3DF30BA41BAC}"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145866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609AB-2BD7-4744-92D4-4D3B64C3E0F5}" type="datetime1">
              <a:rPr lang="en-US" smtClean="0"/>
              <a:pPr/>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4786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243B3-1A90-4C54-BF82-4D47C37F477E}"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16036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9557E-B2EA-4E7B-A4B1-7EDA0EC71A60}" type="datetime1">
              <a:rPr lang="en-US" smtClean="0"/>
              <a:pPr/>
              <a:t>12/23/2015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51119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6BF2B-7619-4C9D-8E4E-7D5456358040}" type="datetime1">
              <a:rPr lang="en-US" smtClean="0"/>
              <a:pPr/>
              <a:t>12/23/2015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43317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46D90-DBC6-4572-8FBC-5D619E78B934}" type="datetime1">
              <a:rPr lang="en-US" smtClean="0"/>
              <a:pPr/>
              <a:t>12/23/2015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286496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87019-7BA8-4FE6-BA0F-8A18CFB9CA9D}"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17633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433BB-DF3A-4395-AE41-BE4515CB6869}" type="datetime1">
              <a:rPr lang="en-US" smtClean="0"/>
              <a:pPr/>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33074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5B0B24-A9C1-4DCD-B305-0619E0C44C21}" type="datetime1">
              <a:rPr lang="en-US" smtClean="0">
                <a:solidFill>
                  <a:prstClr val="black">
                    <a:tint val="75000"/>
                  </a:prstClr>
                </a:solidFill>
              </a:rPr>
              <a:pPr/>
              <a:t>12/23/2015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CDD89C-9B7B-483B-B85C-9F4C5B5A5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9001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0.png"/><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3352800"/>
            <a:ext cx="4191000" cy="1981200"/>
          </a:xfrm>
        </p:spPr>
        <p:txBody>
          <a:bodyPr>
            <a:noAutofit/>
          </a:bodyPr>
          <a:lstStyle/>
          <a:p>
            <a:r>
              <a:rPr lang="en-US" sz="4800" b="1" dirty="0" smtClean="0"/>
              <a:t>Intervention Mapping Step </a:t>
            </a:r>
            <a:r>
              <a:rPr lang="en-US" sz="4800" b="1" dirty="0" smtClean="0"/>
              <a:t>2</a:t>
            </a:r>
            <a:r>
              <a:rPr lang="en-US" sz="4800" b="1" dirty="0"/>
              <a:t>: </a:t>
            </a:r>
            <a:r>
              <a:rPr lang="en-US" sz="4000" b="1" dirty="0"/>
              <a:t>Program Outcomes and Objectives – </a:t>
            </a:r>
            <a:r>
              <a:rPr lang="en-US" sz="4000" b="1" dirty="0" smtClean="0"/>
              <a:t>Logic Model </a:t>
            </a:r>
            <a:r>
              <a:rPr lang="en-US" sz="4000" b="1" dirty="0"/>
              <a:t>of Change</a:t>
            </a:r>
            <a:endParaRPr lang="en-US"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71600"/>
            <a:ext cx="3442342" cy="45488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Environmental Factors Related to Health </a:t>
            </a:r>
            <a:r>
              <a:rPr lang="en-US" sz="4400" dirty="0" smtClean="0"/>
              <a:t>Outcomes</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10</a:t>
            </a:fld>
            <a:endParaRPr lang="en-US"/>
          </a:p>
        </p:txBody>
      </p:sp>
      <p:sp>
        <p:nvSpPr>
          <p:cNvPr id="5" name="Rectangle 3"/>
          <p:cNvSpPr>
            <a:spLocks noGrp="1" noChangeArrowheads="1"/>
          </p:cNvSpPr>
          <p:nvPr>
            <p:ph idx="1"/>
          </p:nvPr>
        </p:nvSpPr>
        <p:spPr/>
        <p:txBody>
          <a:bodyPr>
            <a:normAutofit/>
          </a:bodyPr>
          <a:lstStyle/>
          <a:p>
            <a:r>
              <a:rPr lang="en-US" sz="3200" dirty="0" smtClean="0"/>
              <a:t>Social </a:t>
            </a:r>
            <a:r>
              <a:rPr lang="en-US" sz="3200" dirty="0" smtClean="0"/>
              <a:t>or physical conditions </a:t>
            </a:r>
          </a:p>
          <a:p>
            <a:r>
              <a:rPr lang="en-US" sz="3200" dirty="0" smtClean="0"/>
              <a:t>Act as a direct cause of the health problem</a:t>
            </a:r>
          </a:p>
          <a:p>
            <a:r>
              <a:rPr lang="en-US" sz="3200" dirty="0" smtClean="0"/>
              <a:t>Or, cause the health problem indirectly through behavior</a:t>
            </a:r>
          </a:p>
        </p:txBody>
      </p:sp>
    </p:spTree>
    <p:extLst>
      <p:ext uri="{BB962C8B-B14F-4D97-AF65-F5344CB8AC3E}">
        <p14:creationId xmlns:p14="http://schemas.microsoft.com/office/powerpoint/2010/main" val="42262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Interpersonal Environment</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11</a:t>
            </a:fld>
            <a:endParaRPr lang="en-US"/>
          </a:p>
        </p:txBody>
      </p:sp>
      <p:sp>
        <p:nvSpPr>
          <p:cNvPr id="5" name="Rectangle 3"/>
          <p:cNvSpPr>
            <a:spLocks noGrp="1" noChangeArrowheads="1"/>
          </p:cNvSpPr>
          <p:nvPr>
            <p:ph idx="1"/>
          </p:nvPr>
        </p:nvSpPr>
        <p:spPr>
          <a:xfrm>
            <a:off x="611065" y="1524000"/>
            <a:ext cx="7886700" cy="4351338"/>
          </a:xfrm>
        </p:spPr>
        <p:txBody>
          <a:bodyPr>
            <a:noAutofit/>
          </a:bodyPr>
          <a:lstStyle/>
          <a:p>
            <a:pPr>
              <a:lnSpc>
                <a:spcPct val="90000"/>
              </a:lnSpc>
            </a:pPr>
            <a:r>
              <a:rPr lang="en-US" sz="2400" b="1" dirty="0" smtClean="0">
                <a:solidFill>
                  <a:srgbClr val="00ADEF"/>
                </a:solidFill>
              </a:rPr>
              <a:t>Families</a:t>
            </a:r>
            <a:r>
              <a:rPr lang="en-US" sz="2400" b="1" dirty="0" smtClean="0"/>
              <a:t> </a:t>
            </a:r>
            <a:r>
              <a:rPr lang="en-US" sz="2400" dirty="0" smtClean="0"/>
              <a:t>- primary influence for socialization of children and continue to effect behavior throughout </a:t>
            </a:r>
            <a:r>
              <a:rPr lang="en-US" sz="2400" dirty="0" smtClean="0"/>
              <a:t>life</a:t>
            </a:r>
            <a:endParaRPr lang="en-US" sz="2400" dirty="0" smtClean="0"/>
          </a:p>
          <a:p>
            <a:pPr>
              <a:lnSpc>
                <a:spcPct val="90000"/>
              </a:lnSpc>
            </a:pPr>
            <a:r>
              <a:rPr lang="en-US" sz="2400" b="1" dirty="0" smtClean="0">
                <a:solidFill>
                  <a:srgbClr val="00ADEF"/>
                </a:solidFill>
              </a:rPr>
              <a:t>Peer groups</a:t>
            </a:r>
            <a:r>
              <a:rPr lang="en-US" sz="2400" dirty="0" smtClean="0">
                <a:solidFill>
                  <a:srgbClr val="00ADEF"/>
                </a:solidFill>
              </a:rPr>
              <a:t> </a:t>
            </a:r>
            <a:r>
              <a:rPr lang="en-US" sz="2400" dirty="0" smtClean="0"/>
              <a:t>- beginning with playmates and continuing with friends, neighbors, coworkers, and members of organizations with which individuals affiliate (e.g., churches, social clubs, service groups</a:t>
            </a:r>
            <a:r>
              <a:rPr lang="en-US" sz="2400" dirty="0" smtClean="0"/>
              <a:t>)</a:t>
            </a:r>
            <a:endParaRPr lang="en-US" sz="2400" dirty="0" smtClean="0"/>
          </a:p>
          <a:p>
            <a:pPr>
              <a:lnSpc>
                <a:spcPct val="90000"/>
              </a:lnSpc>
            </a:pPr>
            <a:r>
              <a:rPr lang="en-US" sz="2400" b="1" dirty="0" smtClean="0">
                <a:solidFill>
                  <a:srgbClr val="00ADEF"/>
                </a:solidFill>
              </a:rPr>
              <a:t>Influential roles</a:t>
            </a:r>
            <a:r>
              <a:rPr lang="en-US" sz="2400" dirty="0" smtClean="0">
                <a:solidFill>
                  <a:srgbClr val="00ADEF"/>
                </a:solidFill>
              </a:rPr>
              <a:t> </a:t>
            </a:r>
            <a:r>
              <a:rPr lang="en-US" sz="2400" dirty="0" smtClean="0"/>
              <a:t>- special influence through a role, (e.g., teachers, coaches, religious leaders, health care providers</a:t>
            </a:r>
            <a:r>
              <a:rPr lang="en-US" sz="2400" dirty="0" smtClean="0"/>
              <a:t>)</a:t>
            </a:r>
            <a:endParaRPr lang="en-US" sz="2400" dirty="0" smtClean="0"/>
          </a:p>
          <a:p>
            <a:pPr>
              <a:lnSpc>
                <a:spcPct val="90000"/>
              </a:lnSpc>
            </a:pPr>
            <a:r>
              <a:rPr lang="en-US" sz="2400" b="1" dirty="0" smtClean="0">
                <a:solidFill>
                  <a:srgbClr val="00ADEF"/>
                </a:solidFill>
              </a:rPr>
              <a:t>Support from social networks</a:t>
            </a:r>
            <a:r>
              <a:rPr lang="en-US" sz="2400" dirty="0" smtClean="0">
                <a:solidFill>
                  <a:srgbClr val="00ADEF"/>
                </a:solidFill>
              </a:rPr>
              <a:t> </a:t>
            </a:r>
            <a:r>
              <a:rPr lang="en-US" sz="2400" dirty="0" smtClean="0"/>
              <a:t>-  emotional support, information or advice, material support, maintenance of social identity, and social </a:t>
            </a:r>
            <a:r>
              <a:rPr lang="en-US" sz="2400" dirty="0" smtClean="0"/>
              <a:t>outreach</a:t>
            </a:r>
            <a:endParaRPr lang="en-US" sz="2400" dirty="0" smtClean="0"/>
          </a:p>
        </p:txBody>
      </p:sp>
    </p:spTree>
    <p:extLst>
      <p:ext uri="{BB962C8B-B14F-4D97-AF65-F5344CB8AC3E}">
        <p14:creationId xmlns:p14="http://schemas.microsoft.com/office/powerpoint/2010/main" val="123964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Organizational Environment</a:t>
            </a:r>
            <a:endParaRPr lang="en-US" sz="4400" dirty="0"/>
          </a:p>
        </p:txBody>
      </p:sp>
      <p:sp>
        <p:nvSpPr>
          <p:cNvPr id="5" name="Rectangle 3"/>
          <p:cNvSpPr>
            <a:spLocks noGrp="1" noChangeArrowheads="1"/>
          </p:cNvSpPr>
          <p:nvPr>
            <p:ph idx="1"/>
          </p:nvPr>
        </p:nvSpPr>
        <p:spPr>
          <a:xfrm>
            <a:off x="640373" y="1690689"/>
            <a:ext cx="7886700" cy="4351338"/>
          </a:xfrm>
        </p:spPr>
        <p:txBody>
          <a:bodyPr>
            <a:normAutofit fontScale="70000" lnSpcReduction="20000"/>
          </a:bodyPr>
          <a:lstStyle/>
          <a:p>
            <a:pPr marL="234950" indent="-234950">
              <a:lnSpc>
                <a:spcPct val="120000"/>
              </a:lnSpc>
              <a:spcBef>
                <a:spcPts val="0"/>
              </a:spcBef>
            </a:pPr>
            <a:r>
              <a:rPr lang="en-US" sz="4100" dirty="0" smtClean="0"/>
              <a:t>Norms</a:t>
            </a:r>
            <a:endParaRPr lang="en-US" sz="4100" dirty="0" smtClean="0"/>
          </a:p>
          <a:p>
            <a:pPr marL="234950" indent="-234950">
              <a:lnSpc>
                <a:spcPct val="120000"/>
              </a:lnSpc>
              <a:spcBef>
                <a:spcPts val="0"/>
              </a:spcBef>
            </a:pPr>
            <a:r>
              <a:rPr lang="en-US" sz="4100" dirty="0" smtClean="0"/>
              <a:t>Policies</a:t>
            </a:r>
          </a:p>
          <a:p>
            <a:pPr marL="234950" indent="-234950">
              <a:lnSpc>
                <a:spcPct val="120000"/>
              </a:lnSpc>
              <a:spcBef>
                <a:spcPts val="0"/>
              </a:spcBef>
            </a:pPr>
            <a:r>
              <a:rPr lang="en-US" sz="4100" dirty="0" smtClean="0"/>
              <a:t>Practices</a:t>
            </a:r>
          </a:p>
          <a:p>
            <a:pPr marL="234950" indent="-234950">
              <a:lnSpc>
                <a:spcPct val="120000"/>
              </a:lnSpc>
              <a:spcBef>
                <a:spcPts val="0"/>
              </a:spcBef>
            </a:pPr>
            <a:r>
              <a:rPr lang="en-US" sz="4100" dirty="0" smtClean="0"/>
              <a:t>Facilities</a:t>
            </a:r>
          </a:p>
          <a:p>
            <a:pPr>
              <a:lnSpc>
                <a:spcPct val="120000"/>
              </a:lnSpc>
              <a:spcBef>
                <a:spcPts val="0"/>
              </a:spcBef>
              <a:buNone/>
            </a:pPr>
            <a:endParaRPr lang="en-US" sz="1161" dirty="0" smtClean="0"/>
          </a:p>
          <a:p>
            <a:pPr marL="0">
              <a:lnSpc>
                <a:spcPct val="120000"/>
              </a:lnSpc>
              <a:spcBef>
                <a:spcPts val="2400"/>
              </a:spcBef>
              <a:spcAft>
                <a:spcPts val="1200"/>
              </a:spcAft>
              <a:buNone/>
            </a:pPr>
            <a:r>
              <a:rPr lang="en-US" sz="3613" dirty="0" smtClean="0"/>
              <a:t>Examples of health-related organizational </a:t>
            </a:r>
            <a:r>
              <a:rPr lang="en-US" sz="3613" dirty="0" smtClean="0"/>
              <a:t>factors</a:t>
            </a:r>
            <a:r>
              <a:rPr lang="en-US" sz="3613" dirty="0" smtClean="0"/>
              <a:t>:</a:t>
            </a:r>
          </a:p>
          <a:p>
            <a:pPr>
              <a:lnSpc>
                <a:spcPct val="120000"/>
              </a:lnSpc>
              <a:spcBef>
                <a:spcPts val="0"/>
              </a:spcBef>
            </a:pPr>
            <a:r>
              <a:rPr lang="en-US" sz="3097" dirty="0" smtClean="0"/>
              <a:t>Policies that exert strong control over behavior (e.g., worksite bans on smoking).</a:t>
            </a:r>
          </a:p>
          <a:p>
            <a:pPr>
              <a:lnSpc>
                <a:spcPct val="120000"/>
              </a:lnSpc>
              <a:spcBef>
                <a:spcPts val="0"/>
              </a:spcBef>
            </a:pPr>
            <a:r>
              <a:rPr lang="en-US" sz="3097" dirty="0" smtClean="0"/>
              <a:t>Health care facility characteristics (e.g., service hours might determine whether workers obtain care).</a:t>
            </a: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388" y="1600200"/>
            <a:ext cx="2880119" cy="1919373"/>
          </a:xfrm>
          <a:prstGeom prst="rect">
            <a:avLst/>
          </a:prstGeom>
        </p:spPr>
      </p:pic>
    </p:spTree>
    <p:extLst>
      <p:ext uri="{BB962C8B-B14F-4D97-AF65-F5344CB8AC3E}">
        <p14:creationId xmlns:p14="http://schemas.microsoft.com/office/powerpoint/2010/main" val="77721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Community Level Environment</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13</a:t>
            </a:fld>
            <a:endParaRPr lang="en-US"/>
          </a:p>
        </p:txBody>
      </p:sp>
      <p:sp>
        <p:nvSpPr>
          <p:cNvPr id="5" name="Rectangle 3"/>
          <p:cNvSpPr>
            <a:spLocks noGrp="1" noChangeArrowheads="1"/>
          </p:cNvSpPr>
          <p:nvPr>
            <p:ph idx="1"/>
          </p:nvPr>
        </p:nvSpPr>
        <p:spPr/>
        <p:txBody>
          <a:bodyPr>
            <a:normAutofit/>
          </a:bodyPr>
          <a:lstStyle/>
          <a:p>
            <a:pPr marL="234950" indent="-234950"/>
            <a:r>
              <a:rPr lang="en-US" sz="2800" dirty="0" smtClean="0"/>
              <a:t>Access to health care</a:t>
            </a:r>
          </a:p>
          <a:p>
            <a:pPr marL="234950" indent="-234950"/>
            <a:r>
              <a:rPr lang="en-US" sz="2800" dirty="0" smtClean="0"/>
              <a:t>Availability of recreational resources</a:t>
            </a:r>
          </a:p>
          <a:p>
            <a:pPr marL="234950" indent="-234950"/>
            <a:r>
              <a:rPr lang="en-US" sz="2800" dirty="0" smtClean="0"/>
              <a:t>Smoking and other health ordinances</a:t>
            </a:r>
          </a:p>
          <a:p>
            <a:pPr marL="234950" indent="-234950"/>
            <a:r>
              <a:rPr lang="en-US" sz="2800" dirty="0" smtClean="0"/>
              <a:t>Treatment resources for social problems such as child abuse, violence, and drug addiction</a:t>
            </a:r>
          </a:p>
          <a:p>
            <a:pPr marL="234950" indent="-234950"/>
            <a:r>
              <a:rPr lang="en-US" sz="2800" dirty="0" smtClean="0"/>
              <a:t>Social capital (capacity of the community to form and maintain health-promoting coalitions)</a:t>
            </a:r>
          </a:p>
        </p:txBody>
      </p:sp>
    </p:spTree>
    <p:extLst>
      <p:ext uri="{BB962C8B-B14F-4D97-AF65-F5344CB8AC3E}">
        <p14:creationId xmlns:p14="http://schemas.microsoft.com/office/powerpoint/2010/main" val="242170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Societal Level Environment</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14</a:t>
            </a:fld>
            <a:endParaRPr lang="en-US"/>
          </a:p>
        </p:txBody>
      </p:sp>
      <p:sp>
        <p:nvSpPr>
          <p:cNvPr id="5" name="Rectangle 3"/>
          <p:cNvSpPr>
            <a:spLocks noGrp="1" noChangeArrowheads="1"/>
          </p:cNvSpPr>
          <p:nvPr>
            <p:ph idx="1"/>
          </p:nvPr>
        </p:nvSpPr>
        <p:spPr>
          <a:xfrm>
            <a:off x="628650" y="1725858"/>
            <a:ext cx="4019550" cy="4351338"/>
          </a:xfrm>
        </p:spPr>
        <p:txBody>
          <a:bodyPr>
            <a:normAutofit/>
          </a:bodyPr>
          <a:lstStyle/>
          <a:p>
            <a:r>
              <a:rPr lang="en-US" sz="2800" dirty="0" smtClean="0"/>
              <a:t>Legislation</a:t>
            </a:r>
          </a:p>
          <a:p>
            <a:r>
              <a:rPr lang="en-US" sz="2800" dirty="0" smtClean="0"/>
              <a:t>Enforcement</a:t>
            </a:r>
          </a:p>
          <a:p>
            <a:r>
              <a:rPr lang="en-US" sz="2800" dirty="0" smtClean="0"/>
              <a:t>Regulation</a:t>
            </a:r>
          </a:p>
          <a:p>
            <a:r>
              <a:rPr lang="en-US" sz="2800" dirty="0" smtClean="0"/>
              <a:t>Resource allocation </a:t>
            </a:r>
          </a:p>
          <a:p>
            <a:r>
              <a:rPr lang="en-US" sz="2800" dirty="0" smtClean="0"/>
              <a:t>Policies, programs, and facilities of large political and geographic groups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950" y="2209800"/>
            <a:ext cx="3581400" cy="2386721"/>
          </a:xfrm>
          <a:prstGeom prst="rect">
            <a:avLst/>
          </a:prstGeom>
        </p:spPr>
      </p:pic>
    </p:spTree>
    <p:extLst>
      <p:ext uri="{BB962C8B-B14F-4D97-AF65-F5344CB8AC3E}">
        <p14:creationId xmlns:p14="http://schemas.microsoft.com/office/powerpoint/2010/main" val="26608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400" dirty="0" smtClean="0"/>
              <a:t>Stating Environmental Outcomes</a:t>
            </a:r>
            <a:endParaRPr lang="en-US" sz="4400" dirty="0"/>
          </a:p>
        </p:txBody>
      </p:sp>
      <p:sp>
        <p:nvSpPr>
          <p:cNvPr id="6" name="Content Placeholder 2"/>
          <p:cNvSpPr>
            <a:spLocks noGrp="1"/>
          </p:cNvSpPr>
          <p:nvPr>
            <p:ph sz="half" idx="1"/>
          </p:nvPr>
        </p:nvSpPr>
        <p:spPr>
          <a:xfrm>
            <a:off x="628650" y="1600200"/>
            <a:ext cx="7886700" cy="4351338"/>
          </a:xfrm>
        </p:spPr>
        <p:txBody>
          <a:bodyPr>
            <a:normAutofit lnSpcReduction="10000"/>
          </a:bodyPr>
          <a:lstStyle/>
          <a:p>
            <a:pPr marL="0" indent="4763">
              <a:spcAft>
                <a:spcPts val="1200"/>
              </a:spcAft>
              <a:buNone/>
            </a:pPr>
            <a:r>
              <a:rPr lang="en-US" sz="2800" dirty="0" smtClean="0"/>
              <a:t>Stated </a:t>
            </a:r>
            <a:r>
              <a:rPr lang="en-US" sz="2800" dirty="0" smtClean="0"/>
              <a:t>in terms of the environmental outcome to be accomplished as a result of the health promotion </a:t>
            </a:r>
            <a:r>
              <a:rPr lang="en-US" sz="2800" dirty="0" smtClean="0"/>
              <a:t>program</a:t>
            </a:r>
          </a:p>
          <a:p>
            <a:r>
              <a:rPr lang="en-US" sz="2400" dirty="0"/>
              <a:t>Parents/caregivers support preschoolers to be more physically </a:t>
            </a:r>
            <a:r>
              <a:rPr lang="en-US" sz="2400" dirty="0" smtClean="0"/>
              <a:t>active</a:t>
            </a:r>
          </a:p>
          <a:p>
            <a:r>
              <a:rPr lang="en-US" sz="2400" dirty="0"/>
              <a:t>Food service directors </a:t>
            </a:r>
            <a:r>
              <a:rPr lang="en-US" sz="2400" dirty="0" smtClean="0"/>
              <a:t>modify </a:t>
            </a:r>
            <a:r>
              <a:rPr lang="en-US" sz="2400" dirty="0"/>
              <a:t>purchase order specifications </a:t>
            </a:r>
            <a:r>
              <a:rPr lang="en-US" sz="2400" dirty="0" smtClean="0"/>
              <a:t>to reduce </a:t>
            </a:r>
            <a:r>
              <a:rPr lang="en-US" sz="2400" dirty="0"/>
              <a:t>the fat content of vendor-prepared foods and to increase </a:t>
            </a:r>
            <a:r>
              <a:rPr lang="en-US" sz="2400" dirty="0" smtClean="0"/>
              <a:t>fresh fruits </a:t>
            </a:r>
            <a:r>
              <a:rPr lang="en-US" sz="2400" dirty="0"/>
              <a:t>and </a:t>
            </a:r>
            <a:r>
              <a:rPr lang="en-US" sz="2400" dirty="0" smtClean="0"/>
              <a:t>vegetables</a:t>
            </a:r>
          </a:p>
          <a:p>
            <a:r>
              <a:rPr lang="en-US" sz="2400" dirty="0"/>
              <a:t>Off-premise alcohol outlets comply with underage drinking </a:t>
            </a:r>
            <a:r>
              <a:rPr lang="en-US" sz="2400" dirty="0" smtClean="0"/>
              <a:t>laws</a:t>
            </a:r>
          </a:p>
          <a:p>
            <a:r>
              <a:rPr lang="en-US" sz="2400" dirty="0"/>
              <a:t>State legislators prohibit smoking in all enclosed public places in </a:t>
            </a:r>
            <a:r>
              <a:rPr lang="en-US" sz="2400" dirty="0" smtClean="0"/>
              <a:t>the state</a:t>
            </a: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15</a:t>
            </a:fld>
            <a:endParaRPr lang="en-US"/>
          </a:p>
        </p:txBody>
      </p:sp>
    </p:spTree>
    <p:extLst>
      <p:ext uri="{BB962C8B-B14F-4D97-AF65-F5344CB8AC3E}">
        <p14:creationId xmlns:p14="http://schemas.microsoft.com/office/powerpoint/2010/main" val="1755098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685800"/>
            <a:ext cx="8610600" cy="1325563"/>
          </a:xfrm>
        </p:spPr>
        <p:txBody>
          <a:bodyPr>
            <a:normAutofit fontScale="90000"/>
          </a:bodyPr>
          <a:lstStyle/>
          <a:p>
            <a:r>
              <a:rPr lang="en-US" sz="4400" dirty="0"/>
              <a:t>Task 2: Specify </a:t>
            </a:r>
            <a:r>
              <a:rPr lang="en-US" sz="4400" dirty="0" smtClean="0"/>
              <a:t>Performance Objectives </a:t>
            </a:r>
            <a:r>
              <a:rPr lang="en-US" sz="4400" dirty="0"/>
              <a:t>for </a:t>
            </a:r>
            <a:r>
              <a:rPr lang="en-US" sz="4400" dirty="0" smtClean="0"/>
              <a:t>Behavioral </a:t>
            </a:r>
            <a:r>
              <a:rPr lang="en-US" sz="4400" dirty="0"/>
              <a:t>and </a:t>
            </a:r>
            <a:r>
              <a:rPr lang="en-US" sz="4400" dirty="0" smtClean="0"/>
              <a:t>Environmental Outcomes</a:t>
            </a:r>
            <a:r>
              <a:rPr lang="en-US" sz="4900" dirty="0"/>
              <a:t/>
            </a:r>
            <a:br>
              <a:rPr lang="en-US" sz="4900" dirty="0"/>
            </a:br>
            <a:endParaRPr lang="en-US" dirty="0"/>
          </a:p>
        </p:txBody>
      </p:sp>
      <p:sp>
        <p:nvSpPr>
          <p:cNvPr id="3" name="Content Placeholder 2"/>
          <p:cNvSpPr>
            <a:spLocks noGrp="1"/>
          </p:cNvSpPr>
          <p:nvPr>
            <p:ph idx="1"/>
          </p:nvPr>
        </p:nvSpPr>
        <p:spPr>
          <a:xfrm>
            <a:off x="628650" y="2187575"/>
            <a:ext cx="7886700" cy="4351338"/>
          </a:xfrm>
        </p:spPr>
        <p:txBody>
          <a:bodyPr>
            <a:normAutofit/>
          </a:bodyPr>
          <a:lstStyle/>
          <a:p>
            <a:pPr marL="0" indent="0">
              <a:buNone/>
            </a:pPr>
            <a:r>
              <a:rPr lang="en-US" sz="3200" dirty="0" smtClean="0">
                <a:solidFill>
                  <a:srgbClr val="00ADEF"/>
                </a:solidFill>
              </a:rPr>
              <a:t>Performance Objectives for Behavior</a:t>
            </a:r>
          </a:p>
          <a:p>
            <a:pPr marL="234950" indent="-234950"/>
            <a:r>
              <a:rPr lang="en-US" sz="2800" dirty="0" smtClean="0"/>
              <a:t>What </a:t>
            </a:r>
            <a:r>
              <a:rPr lang="en-US" sz="2800" dirty="0"/>
              <a:t>do the participants in this program need to do to perform the behavior stated in the behavioral outcomes</a:t>
            </a:r>
            <a:r>
              <a:rPr lang="en-US" sz="2800" dirty="0" smtClean="0"/>
              <a:t>?</a:t>
            </a:r>
          </a:p>
          <a:p>
            <a:pPr marL="577850" lvl="1" indent="-234950">
              <a:spcBef>
                <a:spcPts val="1200"/>
              </a:spcBef>
            </a:pPr>
            <a:r>
              <a:rPr lang="en-US" sz="2500" dirty="0" smtClean="0"/>
              <a:t>Sub-steps of behavioral outcomes</a:t>
            </a:r>
            <a:endParaRPr lang="en-US" sz="25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16</a:t>
            </a:fld>
            <a:endParaRPr lang="en-US"/>
          </a:p>
        </p:txBody>
      </p:sp>
    </p:spTree>
    <p:extLst>
      <p:ext uri="{BB962C8B-B14F-4D97-AF65-F5344CB8AC3E}">
        <p14:creationId xmlns:p14="http://schemas.microsoft.com/office/powerpoint/2010/main" val="4110588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905250"/>
            <a:ext cx="3413601" cy="2271713"/>
          </a:xfrm>
          <a:prstGeom prst="rect">
            <a:avLst/>
          </a:prstGeom>
        </p:spPr>
      </p:pic>
      <p:sp>
        <p:nvSpPr>
          <p:cNvPr id="2" name="Title 1"/>
          <p:cNvSpPr>
            <a:spLocks noGrp="1"/>
          </p:cNvSpPr>
          <p:nvPr>
            <p:ph type="title"/>
          </p:nvPr>
        </p:nvSpPr>
        <p:spPr>
          <a:xfrm>
            <a:off x="381000" y="365126"/>
            <a:ext cx="8610600" cy="1325563"/>
          </a:xfrm>
        </p:spPr>
        <p:txBody>
          <a:bodyPr>
            <a:normAutofit/>
          </a:bodyPr>
          <a:lstStyle/>
          <a:p>
            <a:r>
              <a:rPr lang="en-US" sz="4400" dirty="0"/>
              <a:t>Use Condoms Correctly and Consistently </a:t>
            </a:r>
          </a:p>
        </p:txBody>
      </p:sp>
      <p:sp>
        <p:nvSpPr>
          <p:cNvPr id="4" name="Slide Number Placeholder 3"/>
          <p:cNvSpPr>
            <a:spLocks noGrp="1"/>
          </p:cNvSpPr>
          <p:nvPr>
            <p:ph type="sldNum" sz="quarter" idx="12"/>
          </p:nvPr>
        </p:nvSpPr>
        <p:spPr/>
        <p:txBody>
          <a:bodyPr/>
          <a:lstStyle/>
          <a:p>
            <a:fld id="{62CDD89C-9B7B-483B-B85C-9F4C5B5A58B8}" type="slidenum">
              <a:rPr lang="en-US" smtClean="0"/>
              <a:pPr/>
              <a:t>17</a:t>
            </a:fld>
            <a:endParaRPr lang="en-US"/>
          </a:p>
        </p:txBody>
      </p:sp>
      <p:sp>
        <p:nvSpPr>
          <p:cNvPr id="5" name="Content Placeholder 2"/>
          <p:cNvSpPr>
            <a:spLocks noGrp="1"/>
          </p:cNvSpPr>
          <p:nvPr>
            <p:ph idx="1"/>
          </p:nvPr>
        </p:nvSpPr>
        <p:spPr/>
        <p:txBody>
          <a:bodyPr>
            <a:normAutofit/>
          </a:bodyPr>
          <a:lstStyle/>
          <a:p>
            <a:pPr marL="234950" indent="-234950"/>
            <a:r>
              <a:rPr lang="en-US" sz="2800" dirty="0" smtClean="0"/>
              <a:t>Make th</a:t>
            </a:r>
            <a:r>
              <a:rPr lang="en-US" sz="2800" dirty="0" smtClean="0"/>
              <a:t>e decision to use condoms</a:t>
            </a:r>
          </a:p>
          <a:p>
            <a:pPr marL="234950" indent="-234950"/>
            <a:r>
              <a:rPr lang="en-US" sz="2800" dirty="0" smtClean="0"/>
              <a:t>Buy </a:t>
            </a:r>
            <a:r>
              <a:rPr lang="en-US" sz="2800" dirty="0" smtClean="0"/>
              <a:t>or obtain </a:t>
            </a:r>
            <a:r>
              <a:rPr lang="en-US" sz="2800" dirty="0" smtClean="0"/>
              <a:t>condoms</a:t>
            </a:r>
            <a:endParaRPr lang="en-US" sz="2800" dirty="0"/>
          </a:p>
          <a:p>
            <a:pPr marL="234950" indent="-234950"/>
            <a:r>
              <a:rPr lang="en-US" sz="2800" dirty="0" smtClean="0"/>
              <a:t>Carry </a:t>
            </a:r>
            <a:r>
              <a:rPr lang="en-US" sz="2800" dirty="0"/>
              <a:t>condoms or have condoms easily </a:t>
            </a:r>
            <a:r>
              <a:rPr lang="en-US" sz="2800" dirty="0" smtClean="0"/>
              <a:t>available</a:t>
            </a:r>
            <a:endParaRPr lang="en-US" sz="2800" dirty="0"/>
          </a:p>
          <a:p>
            <a:pPr marL="234950" indent="-234950"/>
            <a:r>
              <a:rPr lang="en-US" sz="2800" dirty="0" smtClean="0"/>
              <a:t>Negotiate </a:t>
            </a:r>
            <a:r>
              <a:rPr lang="en-US" sz="2800" dirty="0"/>
              <a:t>the use of a condom with a </a:t>
            </a:r>
            <a:r>
              <a:rPr lang="en-US" sz="2800" dirty="0" smtClean="0"/>
              <a:t>partner</a:t>
            </a:r>
            <a:endParaRPr lang="en-US" sz="2800" dirty="0"/>
          </a:p>
          <a:p>
            <a:pPr marL="234950" indent="-234950"/>
            <a:r>
              <a:rPr lang="en-US" sz="2800" dirty="0" smtClean="0"/>
              <a:t>Correctly </a:t>
            </a:r>
            <a:r>
              <a:rPr lang="en-US" sz="2800" dirty="0"/>
              <a:t>apply condoms during </a:t>
            </a:r>
            <a:r>
              <a:rPr lang="en-US" sz="2800" dirty="0" smtClean="0"/>
              <a:t>use</a:t>
            </a:r>
          </a:p>
          <a:p>
            <a:pPr marL="234950" indent="-234950"/>
            <a:r>
              <a:rPr lang="en-US" sz="2800" dirty="0" smtClean="0"/>
              <a:t>Maintain </a:t>
            </a:r>
            <a:r>
              <a:rPr lang="en-US" sz="2800" dirty="0"/>
              <a:t>use over time</a:t>
            </a:r>
          </a:p>
        </p:txBody>
      </p:sp>
    </p:spTree>
    <p:extLst>
      <p:ext uri="{BB962C8B-B14F-4D97-AF65-F5344CB8AC3E}">
        <p14:creationId xmlns:p14="http://schemas.microsoft.com/office/powerpoint/2010/main" val="10134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610600" cy="1325563"/>
          </a:xfrm>
        </p:spPr>
        <p:txBody>
          <a:bodyPr>
            <a:normAutofit/>
          </a:bodyPr>
          <a:lstStyle/>
          <a:p>
            <a:r>
              <a:rPr lang="en-US" sz="4400" dirty="0" smtClean="0"/>
              <a:t>Take </a:t>
            </a:r>
            <a:r>
              <a:rPr lang="en-US" sz="4400" dirty="0" err="1" smtClean="0"/>
              <a:t>Antiretroval</a:t>
            </a:r>
            <a:r>
              <a:rPr lang="en-US" sz="4400" dirty="0" smtClean="0"/>
              <a:t> Treatment (ART) as Prescribed</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18</a:t>
            </a:fld>
            <a:endParaRPr lang="en-US"/>
          </a:p>
        </p:txBody>
      </p:sp>
      <p:sp>
        <p:nvSpPr>
          <p:cNvPr id="5" name="Content Placeholder 2"/>
          <p:cNvSpPr>
            <a:spLocks noGrp="1"/>
          </p:cNvSpPr>
          <p:nvPr>
            <p:ph idx="1"/>
          </p:nvPr>
        </p:nvSpPr>
        <p:spPr/>
        <p:txBody>
          <a:bodyPr>
            <a:normAutofit/>
          </a:bodyPr>
          <a:lstStyle/>
          <a:p>
            <a:r>
              <a:rPr lang="en-US" sz="2800" dirty="0"/>
              <a:t>Follow and integrate the treatment plan properly in the </a:t>
            </a:r>
            <a:r>
              <a:rPr lang="en-US" sz="2800" dirty="0" smtClean="0"/>
              <a:t>daily routine</a:t>
            </a:r>
            <a:endParaRPr lang="en-US" sz="2800" dirty="0"/>
          </a:p>
          <a:p>
            <a:r>
              <a:rPr lang="en-US" sz="2800" dirty="0" smtClean="0"/>
              <a:t>Handle </a:t>
            </a:r>
            <a:r>
              <a:rPr lang="en-US" sz="2800" dirty="0"/>
              <a:t>situations in which ART is difficult to take</a:t>
            </a:r>
          </a:p>
          <a:p>
            <a:r>
              <a:rPr lang="en-US" sz="2800" dirty="0" smtClean="0"/>
              <a:t>Cope </a:t>
            </a:r>
            <a:r>
              <a:rPr lang="en-US" sz="2800" dirty="0"/>
              <a:t>with side effects</a:t>
            </a:r>
          </a:p>
          <a:p>
            <a:r>
              <a:rPr lang="en-US" sz="2800" dirty="0" smtClean="0"/>
              <a:t>Interact </a:t>
            </a:r>
            <a:r>
              <a:rPr lang="en-US" sz="2800" dirty="0"/>
              <a:t>and deal with health professionals</a:t>
            </a:r>
          </a:p>
          <a:p>
            <a:r>
              <a:rPr lang="en-US" sz="2800" dirty="0" smtClean="0"/>
              <a:t>Maintain </a:t>
            </a:r>
            <a:r>
              <a:rPr lang="en-US" sz="2800" dirty="0"/>
              <a:t>relationships with resources person and </a:t>
            </a:r>
            <a:r>
              <a:rPr lang="en-US" sz="2800" dirty="0" smtClean="0"/>
              <a:t>immediate social </a:t>
            </a:r>
            <a:r>
              <a:rPr lang="en-US" sz="2800" dirty="0"/>
              <a:t>circle</a:t>
            </a:r>
            <a:endParaRPr lang="en-US" sz="2800" dirty="0"/>
          </a:p>
        </p:txBody>
      </p:sp>
    </p:spTree>
    <p:extLst>
      <p:ext uri="{BB962C8B-B14F-4D97-AF65-F5344CB8AC3E}">
        <p14:creationId xmlns:p14="http://schemas.microsoft.com/office/powerpoint/2010/main" val="209366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Performance Objectives for Environmental Outcomes</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19</a:t>
            </a:fld>
            <a:endParaRPr lang="en-US"/>
          </a:p>
        </p:txBody>
      </p:sp>
      <p:sp>
        <p:nvSpPr>
          <p:cNvPr id="5" name="Content Placeholder 2"/>
          <p:cNvSpPr>
            <a:spLocks noGrp="1"/>
          </p:cNvSpPr>
          <p:nvPr>
            <p:ph idx="1"/>
          </p:nvPr>
        </p:nvSpPr>
        <p:spPr/>
        <p:txBody>
          <a:bodyPr/>
          <a:lstStyle/>
          <a:p>
            <a:pPr marL="234950" indent="-234950"/>
            <a:r>
              <a:rPr lang="en-US" sz="3000" dirty="0" smtClean="0"/>
              <a:t>What </a:t>
            </a:r>
            <a:r>
              <a:rPr lang="en-US" sz="3000" dirty="0"/>
              <a:t>does someone in the environment need to do </a:t>
            </a:r>
            <a:r>
              <a:rPr lang="en-US" sz="3000" dirty="0" smtClean="0"/>
              <a:t>to accomplish </a:t>
            </a:r>
            <a:r>
              <a:rPr lang="en-US" sz="3000" dirty="0"/>
              <a:t>the environmental outcome</a:t>
            </a:r>
            <a:r>
              <a:rPr lang="en-US" sz="3000" dirty="0" smtClean="0"/>
              <a:t>?</a:t>
            </a:r>
          </a:p>
          <a:p>
            <a:pPr marL="234950" indent="-234950"/>
            <a:r>
              <a:rPr lang="en-US" sz="3000" dirty="0" smtClean="0"/>
              <a:t>Performance objectives for environmental outcomes must include “Who” will perform the </a:t>
            </a:r>
            <a:r>
              <a:rPr lang="en-US" sz="3000" dirty="0" smtClean="0"/>
              <a:t>action</a:t>
            </a:r>
            <a:endParaRPr lang="en-US" sz="3000" dirty="0" smtClean="0"/>
          </a:p>
          <a:p>
            <a:endParaRPr lang="en-US" dirty="0"/>
          </a:p>
        </p:txBody>
      </p:sp>
    </p:spTree>
    <p:extLst>
      <p:ext uri="{BB962C8B-B14F-4D97-AF65-F5344CB8AC3E}">
        <p14:creationId xmlns:p14="http://schemas.microsoft.com/office/powerpoint/2010/main" val="106475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Intervention Mapping Steps</a:t>
            </a:r>
            <a:endParaRPr lang="en-US" sz="44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000" dirty="0" smtClean="0"/>
              <a:t>Logic model of the problem </a:t>
            </a:r>
          </a:p>
          <a:p>
            <a:pPr marL="514350" indent="-514350">
              <a:buFont typeface="+mj-lt"/>
              <a:buAutoNum type="arabicPeriod"/>
            </a:pPr>
            <a:r>
              <a:rPr lang="en-US" sz="3000" b="1" dirty="0" smtClean="0">
                <a:solidFill>
                  <a:srgbClr val="00ADEF"/>
                </a:solidFill>
              </a:rPr>
              <a:t>Program outcomes and objectives (logic model of change)</a:t>
            </a:r>
          </a:p>
          <a:p>
            <a:pPr marL="514350" indent="-514350">
              <a:buFont typeface="+mj-lt"/>
              <a:buAutoNum type="arabicPeriod"/>
            </a:pPr>
            <a:r>
              <a:rPr lang="en-US" sz="3000" dirty="0" smtClean="0"/>
              <a:t>Program design</a:t>
            </a:r>
          </a:p>
          <a:p>
            <a:pPr marL="514350" indent="-514350">
              <a:buFont typeface="+mj-lt"/>
              <a:buAutoNum type="arabicPeriod"/>
            </a:pPr>
            <a:r>
              <a:rPr lang="en-US" sz="3000" dirty="0" smtClean="0"/>
              <a:t>Program production</a:t>
            </a:r>
          </a:p>
          <a:p>
            <a:pPr marL="514350" indent="-514350">
              <a:buFont typeface="+mj-lt"/>
              <a:buAutoNum type="arabicPeriod"/>
            </a:pPr>
            <a:r>
              <a:rPr lang="en-US" sz="3000" dirty="0" smtClean="0"/>
              <a:t>Program implementation plan</a:t>
            </a:r>
          </a:p>
          <a:p>
            <a:pPr marL="514350" indent="-514350">
              <a:buFont typeface="+mj-lt"/>
              <a:buAutoNum type="arabicPeriod"/>
            </a:pPr>
            <a:r>
              <a:rPr lang="en-US" sz="3000" dirty="0" smtClean="0"/>
              <a:t>Evaluation plan</a:t>
            </a:r>
          </a:p>
          <a:p>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a:t>
            </a:fld>
            <a:endParaRPr lang="en-US"/>
          </a:p>
        </p:txBody>
      </p:sp>
    </p:spTree>
    <p:extLst>
      <p:ext uri="{BB962C8B-B14F-4D97-AF65-F5344CB8AC3E}">
        <p14:creationId xmlns:p14="http://schemas.microsoft.com/office/powerpoint/2010/main" val="3641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86750" cy="1325563"/>
          </a:xfrm>
        </p:spPr>
        <p:txBody>
          <a:bodyPr>
            <a:noAutofit/>
          </a:bodyPr>
          <a:lstStyle/>
          <a:p>
            <a:r>
              <a:rPr lang="en-US" sz="4400" dirty="0" smtClean="0"/>
              <a:t>Specifying Performance Objectives for Environmental Outcomes</a:t>
            </a:r>
            <a:endParaRPr lang="en-US" sz="4400" dirty="0"/>
          </a:p>
        </p:txBody>
      </p:sp>
      <p:sp>
        <p:nvSpPr>
          <p:cNvPr id="3" name="Content Placeholder 2"/>
          <p:cNvSpPr>
            <a:spLocks noGrp="1"/>
          </p:cNvSpPr>
          <p:nvPr>
            <p:ph idx="1"/>
          </p:nvPr>
        </p:nvSpPr>
        <p:spPr/>
        <p:txBody>
          <a:bodyPr>
            <a:normAutofit/>
          </a:bodyPr>
          <a:lstStyle/>
          <a:p>
            <a:pPr>
              <a:lnSpc>
                <a:spcPct val="100000"/>
              </a:lnSpc>
            </a:pPr>
            <a:r>
              <a:rPr lang="en-US" sz="2400" dirty="0" smtClean="0">
                <a:solidFill>
                  <a:srgbClr val="00ADEF"/>
                </a:solidFill>
              </a:rPr>
              <a:t>Food </a:t>
            </a:r>
            <a:r>
              <a:rPr lang="en-US" sz="2400" dirty="0">
                <a:solidFill>
                  <a:srgbClr val="00ADEF"/>
                </a:solidFill>
              </a:rPr>
              <a:t>service directors </a:t>
            </a:r>
            <a:r>
              <a:rPr lang="en-US" sz="2400" dirty="0"/>
              <a:t>will modify menus so that all meals </a:t>
            </a:r>
            <a:r>
              <a:rPr lang="en-US" sz="2400" dirty="0" smtClean="0"/>
              <a:t>contain three </a:t>
            </a:r>
            <a:r>
              <a:rPr lang="en-US" sz="2400" dirty="0"/>
              <a:t>choices of fruits and vegetables with no added </a:t>
            </a:r>
            <a:r>
              <a:rPr lang="en-US" sz="2400" dirty="0" smtClean="0"/>
              <a:t>sugar</a:t>
            </a:r>
          </a:p>
          <a:p>
            <a:pPr>
              <a:lnSpc>
                <a:spcPct val="100000"/>
              </a:lnSpc>
            </a:pPr>
            <a:r>
              <a:rPr lang="en-US" sz="2400" dirty="0" smtClean="0">
                <a:solidFill>
                  <a:srgbClr val="00ADEF"/>
                </a:solidFill>
              </a:rPr>
              <a:t>Food </a:t>
            </a:r>
            <a:r>
              <a:rPr lang="en-US" sz="2400" dirty="0">
                <a:solidFill>
                  <a:srgbClr val="00ADEF"/>
                </a:solidFill>
              </a:rPr>
              <a:t>service directors </a:t>
            </a:r>
            <a:r>
              <a:rPr lang="en-US" sz="2400" dirty="0"/>
              <a:t>will modify purchase order specifications </a:t>
            </a:r>
            <a:r>
              <a:rPr lang="en-US" sz="2400" dirty="0" smtClean="0"/>
              <a:t>to reduce </a:t>
            </a:r>
            <a:r>
              <a:rPr lang="en-US" sz="2400" dirty="0"/>
              <a:t>the fat content of vendor-prepared foods and to increase </a:t>
            </a:r>
            <a:r>
              <a:rPr lang="en-US" sz="2400" dirty="0" smtClean="0"/>
              <a:t>fresh fruits </a:t>
            </a:r>
            <a:r>
              <a:rPr lang="en-US" sz="2400" dirty="0"/>
              <a:t>and </a:t>
            </a:r>
            <a:r>
              <a:rPr lang="en-US" sz="2400" dirty="0" smtClean="0"/>
              <a:t>vegetables</a:t>
            </a:r>
            <a:endParaRPr lang="en-US" sz="2400" dirty="0"/>
          </a:p>
          <a:p>
            <a:pPr>
              <a:lnSpc>
                <a:spcPct val="100000"/>
              </a:lnSpc>
            </a:pPr>
            <a:r>
              <a:rPr lang="en-US" sz="2400" dirty="0" smtClean="0">
                <a:solidFill>
                  <a:srgbClr val="00ADEF"/>
                </a:solidFill>
              </a:rPr>
              <a:t>Nutritionists</a:t>
            </a:r>
            <a:r>
              <a:rPr lang="en-US" sz="2400" dirty="0" smtClean="0"/>
              <a:t> </a:t>
            </a:r>
            <a:r>
              <a:rPr lang="en-US" sz="2400" dirty="0"/>
              <a:t>will modify recipes to find appetizing/attractive </a:t>
            </a:r>
            <a:r>
              <a:rPr lang="en-US" sz="2400" dirty="0" smtClean="0"/>
              <a:t>presentations of </a:t>
            </a:r>
            <a:r>
              <a:rPr lang="en-US" sz="2400" dirty="0"/>
              <a:t>fruits and </a:t>
            </a:r>
            <a:r>
              <a:rPr lang="en-US" sz="2400" dirty="0" smtClean="0"/>
              <a:t>vegetables</a:t>
            </a:r>
            <a:endParaRPr lang="en-US" sz="2400" dirty="0"/>
          </a:p>
          <a:p>
            <a:pPr>
              <a:lnSpc>
                <a:spcPct val="100000"/>
              </a:lnSpc>
            </a:pPr>
            <a:r>
              <a:rPr lang="en-US" sz="2400" dirty="0" smtClean="0">
                <a:solidFill>
                  <a:srgbClr val="00ADEF"/>
                </a:solidFill>
              </a:rPr>
              <a:t>Nutritionists</a:t>
            </a:r>
            <a:r>
              <a:rPr lang="en-US" sz="2400" dirty="0" smtClean="0"/>
              <a:t> </a:t>
            </a:r>
            <a:r>
              <a:rPr lang="en-US" sz="2400" dirty="0"/>
              <a:t>will replace most desserts with fruits and </a:t>
            </a:r>
            <a:r>
              <a:rPr lang="en-US" sz="2400" dirty="0" smtClean="0"/>
              <a:t>grains</a:t>
            </a:r>
            <a:endParaRPr lang="en-US" sz="2400" dirty="0"/>
          </a:p>
          <a:p>
            <a:pPr>
              <a:lnSpc>
                <a:spcPct val="100000"/>
              </a:lnSpc>
            </a:pPr>
            <a:r>
              <a:rPr lang="en-US" sz="2400" dirty="0" smtClean="0">
                <a:solidFill>
                  <a:srgbClr val="00ADEF"/>
                </a:solidFill>
              </a:rPr>
              <a:t>Cooks</a:t>
            </a:r>
            <a:r>
              <a:rPr lang="en-US" sz="2400" dirty="0" smtClean="0"/>
              <a:t> </a:t>
            </a:r>
            <a:r>
              <a:rPr lang="en-US" sz="2400" dirty="0"/>
              <a:t>will modify cooking practices to follow new </a:t>
            </a:r>
            <a:r>
              <a:rPr lang="en-US" sz="2400" dirty="0" smtClean="0"/>
              <a:t>recipes</a:t>
            </a: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20</a:t>
            </a:fld>
            <a:endParaRPr lang="en-US"/>
          </a:p>
        </p:txBody>
      </p:sp>
    </p:spTree>
    <p:extLst>
      <p:ext uri="{BB962C8B-B14F-4D97-AF65-F5344CB8AC3E}">
        <p14:creationId xmlns:p14="http://schemas.microsoft.com/office/powerpoint/2010/main" val="350522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Validating Performance Objectives</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21</a:t>
            </a:fld>
            <a:endParaRPr lang="en-US"/>
          </a:p>
        </p:txBody>
      </p:sp>
      <p:sp>
        <p:nvSpPr>
          <p:cNvPr id="5" name="Content Placeholder 2"/>
          <p:cNvSpPr>
            <a:spLocks noGrp="1"/>
          </p:cNvSpPr>
          <p:nvPr>
            <p:ph idx="1"/>
          </p:nvPr>
        </p:nvSpPr>
        <p:spPr/>
        <p:txBody>
          <a:bodyPr>
            <a:normAutofit/>
          </a:bodyPr>
          <a:lstStyle/>
          <a:p>
            <a:r>
              <a:rPr lang="en-US" sz="3200" dirty="0" smtClean="0"/>
              <a:t>Self-report by individuals performing behavior or changing environment</a:t>
            </a:r>
          </a:p>
          <a:p>
            <a:r>
              <a:rPr lang="en-US" sz="3200" dirty="0" smtClean="0"/>
              <a:t>Observation of behavior or environment change</a:t>
            </a:r>
          </a:p>
          <a:p>
            <a:r>
              <a:rPr lang="en-US" sz="3200" dirty="0" smtClean="0"/>
              <a:t>Expert consensus</a:t>
            </a:r>
          </a:p>
          <a:p>
            <a:r>
              <a:rPr lang="en-US" sz="3200" dirty="0" smtClean="0"/>
              <a:t>Performance objectives predict or correlate with behavior </a:t>
            </a:r>
          </a:p>
        </p:txBody>
      </p:sp>
    </p:spTree>
    <p:extLst>
      <p:ext uri="{BB962C8B-B14F-4D97-AF65-F5344CB8AC3E}">
        <p14:creationId xmlns:p14="http://schemas.microsoft.com/office/powerpoint/2010/main" val="23561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685800"/>
            <a:ext cx="8572500" cy="1325563"/>
          </a:xfrm>
        </p:spPr>
        <p:txBody>
          <a:bodyPr>
            <a:normAutofit fontScale="90000"/>
          </a:bodyPr>
          <a:lstStyle/>
          <a:p>
            <a:r>
              <a:rPr lang="en-US" sz="4400" dirty="0"/>
              <a:t>Task </a:t>
            </a:r>
            <a:r>
              <a:rPr lang="en-US" sz="4400" dirty="0" smtClean="0"/>
              <a:t>3: </a:t>
            </a:r>
            <a:r>
              <a:rPr lang="en-US" sz="4400" dirty="0"/>
              <a:t>Select </a:t>
            </a:r>
            <a:r>
              <a:rPr lang="en-US" sz="4400" dirty="0" smtClean="0"/>
              <a:t>Determinants </a:t>
            </a:r>
            <a:r>
              <a:rPr lang="en-US" sz="4400" dirty="0"/>
              <a:t>for </a:t>
            </a:r>
            <a:r>
              <a:rPr lang="en-US" sz="4400" dirty="0" smtClean="0"/>
              <a:t>Behavioral </a:t>
            </a:r>
            <a:r>
              <a:rPr lang="en-US" sz="4400" dirty="0"/>
              <a:t>and </a:t>
            </a:r>
            <a:r>
              <a:rPr lang="en-US" sz="4400" dirty="0" smtClean="0"/>
              <a:t>Environmental Outcomes</a:t>
            </a:r>
            <a:r>
              <a:rPr lang="en-US" sz="5400" dirty="0"/>
              <a:t/>
            </a:r>
            <a:br>
              <a:rPr lang="en-US" sz="5400"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234950" indent="-234950"/>
            <a:r>
              <a:rPr lang="en-US" sz="3200" dirty="0"/>
              <a:t>Factors associated with the performance of the </a:t>
            </a:r>
            <a:r>
              <a:rPr lang="en-US" sz="3200" dirty="0">
                <a:solidFill>
                  <a:srgbClr val="00ADEF"/>
                </a:solidFill>
              </a:rPr>
              <a:t>health behavior of the priority population        </a:t>
            </a:r>
          </a:p>
          <a:p>
            <a:pPr marL="234950" indent="-234950"/>
            <a:r>
              <a:rPr lang="en-US" sz="3200" dirty="0"/>
              <a:t>Factors associated with the </a:t>
            </a:r>
            <a:r>
              <a:rPr lang="en-US" sz="3200" dirty="0">
                <a:solidFill>
                  <a:srgbClr val="00ADEF"/>
                </a:solidFill>
              </a:rPr>
              <a:t>behavior of environmental agents</a:t>
            </a:r>
            <a:r>
              <a:rPr lang="en-US" sz="3200" dirty="0"/>
              <a:t> that have control or influence over  environmental outcomes</a:t>
            </a:r>
          </a:p>
          <a:p>
            <a:endParaRPr lang="en-US" sz="2800" dirty="0" smtClean="0"/>
          </a:p>
          <a:p>
            <a:endParaRPr lang="en-US" sz="28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62CDD89C-9B7B-483B-B85C-9F4C5B5A58B8}" type="slidenum">
              <a:rPr lang="en-US" smtClean="0"/>
              <a:pPr/>
              <a:t>22</a:t>
            </a:fld>
            <a:endParaRPr lang="en-US"/>
          </a:p>
        </p:txBody>
      </p:sp>
    </p:spTree>
    <p:extLst>
      <p:ext uri="{BB962C8B-B14F-4D97-AF65-F5344CB8AC3E}">
        <p14:creationId xmlns:p14="http://schemas.microsoft.com/office/powerpoint/2010/main" val="2324791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Types of Determinants</a:t>
            </a:r>
            <a:endParaRPr lang="en-US" sz="4400" dirty="0"/>
          </a:p>
        </p:txBody>
      </p:sp>
      <p:sp>
        <p:nvSpPr>
          <p:cNvPr id="3" name="Content Placeholder 2"/>
          <p:cNvSpPr>
            <a:spLocks noGrp="1"/>
          </p:cNvSpPr>
          <p:nvPr>
            <p:ph idx="1"/>
          </p:nvPr>
        </p:nvSpPr>
        <p:spPr/>
        <p:txBody>
          <a:bodyPr>
            <a:normAutofit/>
          </a:bodyPr>
          <a:lstStyle/>
          <a:p>
            <a:pPr marL="234950" indent="-234950"/>
            <a:r>
              <a:rPr lang="en-US" sz="3200" dirty="0"/>
              <a:t>Cognitive factors (knowledge, attitudes, beliefs, values, self-efficacy, and expectations) </a:t>
            </a:r>
          </a:p>
          <a:p>
            <a:pPr marL="234950" indent="-234950"/>
            <a:r>
              <a:rPr lang="en-US" sz="3200" dirty="0"/>
              <a:t>Capabilities, such as skills</a:t>
            </a:r>
          </a:p>
          <a:p>
            <a:pPr marL="234950" indent="-234950"/>
            <a:r>
              <a:rPr lang="en-US" sz="3200" dirty="0"/>
              <a:t>Affective factors (feelings, anxiety, fears, and emotions)</a:t>
            </a:r>
          </a:p>
          <a:p>
            <a:pPr marL="234950" indent="-234950">
              <a:buNone/>
            </a:pPr>
            <a:endParaRPr lang="en-US" sz="32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23</a:t>
            </a:fld>
            <a:endParaRPr lang="en-US"/>
          </a:p>
        </p:txBody>
      </p:sp>
    </p:spTree>
    <p:extLst>
      <p:ext uri="{BB962C8B-B14F-4D97-AF65-F5344CB8AC3E}">
        <p14:creationId xmlns:p14="http://schemas.microsoft.com/office/powerpoint/2010/main" val="49553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Use Core Processes to Select Determinants</a:t>
            </a:r>
            <a:endParaRPr lang="en-US" sz="4400" dirty="0"/>
          </a:p>
        </p:txBody>
      </p:sp>
      <p:sp>
        <p:nvSpPr>
          <p:cNvPr id="3" name="Content Placeholder 2"/>
          <p:cNvSpPr>
            <a:spLocks noGrp="1"/>
          </p:cNvSpPr>
          <p:nvPr>
            <p:ph idx="1"/>
          </p:nvPr>
        </p:nvSpPr>
        <p:spPr/>
        <p:txBody>
          <a:bodyPr>
            <a:normAutofit/>
          </a:bodyPr>
          <a:lstStyle/>
          <a:p>
            <a:r>
              <a:rPr lang="en-US" sz="2800" dirty="0" smtClean="0"/>
              <a:t>Pose a question</a:t>
            </a:r>
          </a:p>
          <a:p>
            <a:pPr marL="457200" indent="-280988"/>
            <a:r>
              <a:rPr lang="en-US" sz="2000" dirty="0"/>
              <a:t>Why would a person perform a particular health-promoting behavior?</a:t>
            </a:r>
          </a:p>
          <a:p>
            <a:pPr marL="457200" indent="-280988"/>
            <a:r>
              <a:rPr lang="en-US" sz="2000" dirty="0"/>
              <a:t>Why would a certain environmental agent make an environmental modification</a:t>
            </a:r>
            <a:r>
              <a:rPr lang="en-US" sz="2000" dirty="0" smtClean="0"/>
              <a:t>?</a:t>
            </a:r>
          </a:p>
          <a:p>
            <a:r>
              <a:rPr lang="en-US" sz="2800" dirty="0" smtClean="0"/>
              <a:t>Brainstorm provisional list of answers</a:t>
            </a:r>
          </a:p>
          <a:p>
            <a:r>
              <a:rPr lang="en-US" sz="2800" dirty="0"/>
              <a:t>Review findings from the empirical literature for theory- and evidence-based answers to questions</a:t>
            </a:r>
          </a:p>
          <a:p>
            <a:r>
              <a:rPr lang="en-US" sz="2800" dirty="0"/>
              <a:t>Review theories for additional constructs</a:t>
            </a:r>
          </a:p>
          <a:p>
            <a:r>
              <a:rPr lang="en-US" sz="2800" dirty="0"/>
              <a:t>Assess and address need for new data</a:t>
            </a:r>
          </a:p>
          <a:p>
            <a:r>
              <a:rPr lang="en-US" sz="2800" dirty="0"/>
              <a:t>Formulate a working list of answers</a:t>
            </a:r>
            <a:endParaRPr lang="en-US" sz="28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24</a:t>
            </a:fld>
            <a:endParaRPr lang="en-US"/>
          </a:p>
        </p:txBody>
      </p:sp>
    </p:spTree>
    <p:extLst>
      <p:ext uri="{BB962C8B-B14F-4D97-AF65-F5344CB8AC3E}">
        <p14:creationId xmlns:p14="http://schemas.microsoft.com/office/powerpoint/2010/main" val="119390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805"/>
            <a:ext cx="7886700" cy="1325563"/>
          </a:xfrm>
        </p:spPr>
        <p:txBody>
          <a:bodyPr/>
          <a:lstStyle/>
          <a:p>
            <a:r>
              <a:rPr lang="en-US" dirty="0" smtClean="0"/>
              <a:t>Rate Importance of Determinants </a:t>
            </a:r>
            <a:endParaRPr lang="en-US" dirty="0"/>
          </a:p>
        </p:txBody>
      </p:sp>
      <p:sp>
        <p:nvSpPr>
          <p:cNvPr id="3" name="Content Placeholder 2"/>
          <p:cNvSpPr>
            <a:spLocks noGrp="1"/>
          </p:cNvSpPr>
          <p:nvPr>
            <p:ph idx="1"/>
          </p:nvPr>
        </p:nvSpPr>
        <p:spPr>
          <a:xfrm>
            <a:off x="628650" y="1447800"/>
            <a:ext cx="7886700" cy="4351338"/>
          </a:xfrm>
        </p:spPr>
        <p:txBody>
          <a:bodyPr>
            <a:normAutofit/>
          </a:bodyPr>
          <a:lstStyle/>
          <a:p>
            <a:pPr marL="0" indent="0">
              <a:buNone/>
            </a:pPr>
            <a:r>
              <a:rPr lang="en-US" sz="2400" dirty="0" smtClean="0"/>
              <a:t>Rate </a:t>
            </a:r>
            <a:r>
              <a:rPr lang="en-US" sz="2400" dirty="0"/>
              <a:t>each determinant in terms of </a:t>
            </a:r>
            <a:r>
              <a:rPr lang="en-US" sz="2400" dirty="0">
                <a:solidFill>
                  <a:srgbClr val="00ADEF"/>
                </a:solidFill>
              </a:rPr>
              <a:t>relevance</a:t>
            </a:r>
            <a:r>
              <a:rPr lang="en-US" sz="2400" dirty="0"/>
              <a:t> </a:t>
            </a:r>
            <a:r>
              <a:rPr lang="en-US" sz="2400" dirty="0" smtClean="0"/>
              <a:t>(strength </a:t>
            </a:r>
            <a:r>
              <a:rPr lang="en-US" sz="2400" dirty="0"/>
              <a:t>of </a:t>
            </a:r>
            <a:r>
              <a:rPr lang="en-US" sz="2400" dirty="0" smtClean="0"/>
              <a:t>association with </a:t>
            </a:r>
            <a:r>
              <a:rPr lang="en-US" sz="2400" dirty="0"/>
              <a:t>the behavior) and </a:t>
            </a:r>
            <a:r>
              <a:rPr lang="en-US" sz="2400" dirty="0" smtClean="0">
                <a:solidFill>
                  <a:srgbClr val="00ADEF"/>
                </a:solidFill>
              </a:rPr>
              <a:t>changeability</a:t>
            </a:r>
            <a:r>
              <a:rPr lang="en-US" sz="2400" dirty="0" smtClean="0"/>
              <a:t> (how </a:t>
            </a:r>
            <a:r>
              <a:rPr lang="en-US" sz="2400" dirty="0"/>
              <a:t>likely it is that </a:t>
            </a:r>
            <a:r>
              <a:rPr lang="en-US" sz="2400" dirty="0" smtClean="0"/>
              <a:t>health promotion </a:t>
            </a:r>
            <a:r>
              <a:rPr lang="en-US" sz="2400" dirty="0"/>
              <a:t>intervention </a:t>
            </a:r>
            <a:r>
              <a:rPr lang="en-US" sz="2400" dirty="0" smtClean="0"/>
              <a:t>will influence change in the </a:t>
            </a:r>
            <a:r>
              <a:rPr lang="en-US" sz="2400" dirty="0"/>
              <a:t>determinant</a:t>
            </a:r>
            <a:r>
              <a:rPr lang="en-US" sz="2400" dirty="0" smtClean="0"/>
              <a:t>)</a:t>
            </a:r>
          </a:p>
          <a:p>
            <a:pPr marL="0" indent="0">
              <a:buNone/>
            </a:pPr>
            <a:endParaRPr lang="en-US" sz="2400" dirty="0"/>
          </a:p>
          <a:p>
            <a:pPr marL="0" indent="0">
              <a:buNone/>
            </a:pP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25</a:t>
            </a:fld>
            <a:endParaRPr lang="en-US"/>
          </a:p>
        </p:txBody>
      </p:sp>
      <p:sp>
        <p:nvSpPr>
          <p:cNvPr id="5" name="TextBox 4"/>
          <p:cNvSpPr txBox="1"/>
          <p:nvPr/>
        </p:nvSpPr>
        <p:spPr>
          <a:xfrm>
            <a:off x="2971800" y="3810000"/>
            <a:ext cx="2370714" cy="646331"/>
          </a:xfrm>
          <a:prstGeom prst="rect">
            <a:avLst/>
          </a:prstGeom>
          <a:noFill/>
        </p:spPr>
        <p:txBody>
          <a:bodyPr wrap="none" rtlCol="0">
            <a:spAutoFit/>
          </a:bodyPr>
          <a:lstStyle/>
          <a:p>
            <a:r>
              <a:rPr lang="en-US" dirty="0"/>
              <a:t>INSERT Figure </a:t>
            </a:r>
            <a:r>
              <a:rPr lang="en-US" dirty="0" smtClean="0"/>
              <a:t>5.6 </a:t>
            </a:r>
            <a:r>
              <a:rPr lang="en-US" dirty="0"/>
              <a:t>HERE</a:t>
            </a:r>
          </a:p>
          <a:p>
            <a:endParaRPr lang="en-US" dirty="0"/>
          </a:p>
        </p:txBody>
      </p:sp>
      <p:sp>
        <p:nvSpPr>
          <p:cNvPr id="6" name="TextBox 5"/>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a:t>
            </a:r>
            <a:r>
              <a:rPr lang="en-US" b="1" dirty="0" smtClean="0">
                <a:solidFill>
                  <a:srgbClr val="2E4485"/>
                </a:solidFill>
                <a:latin typeface="HelveticaNeue Condensed"/>
                <a:cs typeface="HelveticaNeue Condensed"/>
              </a:rPr>
              <a:t>5.6</a:t>
            </a:r>
            <a:endParaRPr lang="en-US" b="1" dirty="0">
              <a:solidFill>
                <a:srgbClr val="2E4485"/>
              </a:solidFill>
              <a:latin typeface="HelveticaNeue Condensed"/>
              <a:cs typeface="HelveticaNeue Condensed"/>
            </a:endParaRPr>
          </a:p>
        </p:txBody>
      </p:sp>
    </p:spTree>
    <p:extLst>
      <p:ext uri="{BB962C8B-B14F-4D97-AF65-F5344CB8AC3E}">
        <p14:creationId xmlns:p14="http://schemas.microsoft.com/office/powerpoint/2010/main" val="128265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5188"/>
            <a:ext cx="8229600" cy="960437"/>
          </a:xfrm>
        </p:spPr>
        <p:txBody>
          <a:bodyPr>
            <a:normAutofit fontScale="90000"/>
          </a:bodyPr>
          <a:lstStyle/>
          <a:p>
            <a:r>
              <a:rPr lang="en-US" sz="4900" dirty="0"/>
              <a:t>Task 4: </a:t>
            </a:r>
            <a:r>
              <a:rPr lang="en-US" sz="4900" dirty="0"/>
              <a:t>Construct </a:t>
            </a:r>
            <a:r>
              <a:rPr lang="en-US" sz="4900" dirty="0" smtClean="0"/>
              <a:t>Matrices </a:t>
            </a:r>
            <a:r>
              <a:rPr lang="en-US" sz="4900" dirty="0"/>
              <a:t>of </a:t>
            </a:r>
            <a:r>
              <a:rPr lang="en-US" sz="4900" dirty="0" smtClean="0"/>
              <a:t>Change Objectives</a:t>
            </a:r>
            <a:r>
              <a:rPr lang="en-US" sz="5400" dirty="0"/>
              <a:t/>
            </a:r>
            <a:br>
              <a:rPr lang="en-US" sz="5400" dirty="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26</a:t>
            </a:fld>
            <a:endParaRPr lang="en-US"/>
          </a:p>
        </p:txBody>
      </p:sp>
      <p:sp>
        <p:nvSpPr>
          <p:cNvPr id="5" name="Rectangle 3"/>
          <p:cNvSpPr>
            <a:spLocks noGrp="1" noChangeArrowheads="1"/>
          </p:cNvSpPr>
          <p:nvPr>
            <p:ph idx="1"/>
          </p:nvPr>
        </p:nvSpPr>
        <p:spPr/>
        <p:txBody>
          <a:bodyPr>
            <a:normAutofit/>
          </a:bodyPr>
          <a:lstStyle/>
          <a:p>
            <a:pPr marL="234950" indent="-234950"/>
            <a:r>
              <a:rPr lang="en-US" sz="2800" dirty="0"/>
              <a:t>Create a matrix of change objectives for each level of intervention planning. </a:t>
            </a:r>
          </a:p>
          <a:p>
            <a:pPr lvl="1"/>
            <a:r>
              <a:rPr lang="en-US" sz="2400" dirty="0"/>
              <a:t>Individual</a:t>
            </a:r>
          </a:p>
          <a:p>
            <a:pPr lvl="1"/>
            <a:r>
              <a:rPr lang="en-US" sz="2400" dirty="0"/>
              <a:t>Interpersonal</a:t>
            </a:r>
          </a:p>
          <a:p>
            <a:pPr lvl="1"/>
            <a:r>
              <a:rPr lang="en-US" sz="2400" dirty="0"/>
              <a:t>Organizational</a:t>
            </a:r>
          </a:p>
          <a:p>
            <a:pPr lvl="1"/>
            <a:r>
              <a:rPr lang="en-US" sz="2400" dirty="0"/>
              <a:t>Community</a:t>
            </a:r>
          </a:p>
          <a:p>
            <a:pPr lvl="1"/>
            <a:r>
              <a:rPr lang="en-US" sz="2400" dirty="0"/>
              <a:t>Societal </a:t>
            </a:r>
          </a:p>
          <a:p>
            <a:pPr marL="234950" indent="-234950"/>
            <a:r>
              <a:rPr lang="en-US" sz="2800" dirty="0"/>
              <a:t>By crossing performance objectives with determinants and writing change objectives</a:t>
            </a:r>
            <a:endParaRPr lang="en-US" sz="2800" dirty="0" smtClean="0"/>
          </a:p>
        </p:txBody>
      </p:sp>
    </p:spTree>
    <p:extLst>
      <p:ext uri="{BB962C8B-B14F-4D97-AF65-F5344CB8AC3E}">
        <p14:creationId xmlns:p14="http://schemas.microsoft.com/office/powerpoint/2010/main" val="2324791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8600" y="365126"/>
            <a:ext cx="8686800" cy="1325563"/>
          </a:xfrm>
        </p:spPr>
        <p:txBody>
          <a:bodyPr>
            <a:normAutofit/>
          </a:bodyPr>
          <a:lstStyle/>
          <a:p>
            <a:r>
              <a:rPr lang="en-US" sz="4400" dirty="0" smtClean="0"/>
              <a:t>Create Matrices of Change Objectives</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27</a:t>
            </a:fld>
            <a:endParaRPr lang="en-US"/>
          </a:p>
        </p:txBody>
      </p:sp>
      <p:graphicFrame>
        <p:nvGraphicFramePr>
          <p:cNvPr id="5" name="Table 4"/>
          <p:cNvGraphicFramePr>
            <a:graphicFrameLocks noGrp="1"/>
          </p:cNvGraphicFramePr>
          <p:nvPr/>
        </p:nvGraphicFramePr>
        <p:xfrm>
          <a:off x="228600" y="2438400"/>
          <a:ext cx="8686800" cy="2855273"/>
        </p:xfrm>
        <a:graphic>
          <a:graphicData uri="http://schemas.openxmlformats.org/drawingml/2006/table">
            <a:tbl>
              <a:tblPr firstCol="1">
                <a:effectLst/>
                <a:tableStyleId>{3C2FFA5D-87B4-456A-9821-1D502468CF0F}</a:tableStyleId>
              </a:tblPr>
              <a:tblGrid>
                <a:gridCol w="2895600"/>
                <a:gridCol w="2895600"/>
                <a:gridCol w="2895600"/>
              </a:tblGrid>
              <a:tr h="533400">
                <a:tc>
                  <a:txBody>
                    <a:bodyPr/>
                    <a:lstStyle/>
                    <a:p>
                      <a:endParaRPr lang="en-US" b="0" i="0" dirty="0">
                        <a:solidFill>
                          <a:srgbClr val="2D3988"/>
                        </a:solidFill>
                        <a:latin typeface="HelveticaNeue Condensed"/>
                        <a:cs typeface="HelveticaNeue Condensed"/>
                      </a:endParaRPr>
                    </a:p>
                  </a:txBody>
                  <a:tcPr>
                    <a:lnL w="12700" cap="flat" cmpd="sng" algn="ctr">
                      <a:noFill/>
                      <a:prstDash val="solid"/>
                      <a:round/>
                      <a:headEnd type="none" w="med" len="med"/>
                      <a:tailEnd type="none" w="med" len="med"/>
                    </a:lnL>
                    <a:lnR w="12700" cap="flat" cmpd="sng" algn="ctr">
                      <a:solidFill>
                        <a:srgbClr val="4F81BD"/>
                      </a:solidFill>
                      <a:prstDash val="solid"/>
                      <a:round/>
                      <a:headEnd type="none" w="med" len="med"/>
                      <a:tailEnd type="none" w="med" len="med"/>
                    </a:lnR>
                    <a:lnT w="9525" cap="flat" cmpd="sng" algn="ctr">
                      <a:noFill/>
                      <a:prstDash val="soli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i="0" dirty="0" smtClean="0">
                          <a:solidFill>
                            <a:srgbClr val="2D3988"/>
                          </a:solidFill>
                          <a:latin typeface="HelveticaNeue Condensed"/>
                          <a:cs typeface="HelveticaNeue Condensed"/>
                        </a:rPr>
                        <a:t>Determinant 1</a:t>
                      </a:r>
                      <a:endParaRPr lang="en-US" sz="3200" b="1" i="0" dirty="0">
                        <a:solidFill>
                          <a:srgbClr val="2D3988"/>
                        </a:solidFill>
                        <a:latin typeface="HelveticaNeue Condensed"/>
                        <a:cs typeface="HelveticaNeue Condensed"/>
                      </a:endParaRPr>
                    </a:p>
                  </a:txBody>
                  <a:tcPr>
                    <a:lnL w="12700" cap="flat" cmpd="sng" algn="ctr">
                      <a:solidFill>
                        <a:srgbClr val="4F81BD"/>
                      </a:solidFill>
                      <a:prstDash val="solid"/>
                      <a:round/>
                      <a:headEnd type="none" w="med" len="med"/>
                      <a:tailEnd type="none" w="med" len="med"/>
                    </a:lnL>
                    <a:lnB w="12700" cap="flat" cmpd="sng" algn="ctr">
                      <a:solidFill>
                        <a:srgbClr val="4F81BD"/>
                      </a:solidFill>
                      <a:prstDash val="solid"/>
                      <a:round/>
                      <a:headEnd type="none" w="med" len="med"/>
                      <a:tailEnd type="none" w="med" len="med"/>
                    </a:lnB>
                    <a:solidFill>
                      <a:srgbClr val="00ADEF"/>
                    </a:solidFill>
                  </a:tcPr>
                </a:tc>
                <a:tc>
                  <a:txBody>
                    <a:bodyPr/>
                    <a:lstStyle/>
                    <a:p>
                      <a:pPr algn="ctr"/>
                      <a:r>
                        <a:rPr lang="en-US" sz="3200" b="1" i="0" dirty="0" smtClean="0">
                          <a:solidFill>
                            <a:srgbClr val="2D3988"/>
                          </a:solidFill>
                          <a:latin typeface="HelveticaNeue Condensed"/>
                          <a:cs typeface="HelveticaNeue Condensed"/>
                        </a:rPr>
                        <a:t>Determinant 2</a:t>
                      </a:r>
                      <a:endParaRPr lang="en-US" sz="3200" b="1" i="0" dirty="0">
                        <a:solidFill>
                          <a:srgbClr val="2D3988"/>
                        </a:solidFill>
                        <a:latin typeface="HelveticaNeue Condensed"/>
                        <a:cs typeface="HelveticaNeue Condensed"/>
                      </a:endParaRPr>
                    </a:p>
                  </a:txBody>
                  <a:tcPr>
                    <a:solidFill>
                      <a:srgbClr val="00ADEF"/>
                    </a:solidFill>
                  </a:tcPr>
                </a:tc>
              </a:tr>
              <a:tr h="1133153">
                <a:tc>
                  <a:txBody>
                    <a:bodyPr/>
                    <a:lstStyle/>
                    <a:p>
                      <a:pPr algn="ctr"/>
                      <a:r>
                        <a:rPr lang="en-US" sz="3200" b="1" i="0" dirty="0" smtClean="0">
                          <a:solidFill>
                            <a:srgbClr val="2D3988"/>
                          </a:solidFill>
                          <a:latin typeface="HelveticaNeue Condensed"/>
                          <a:cs typeface="HelveticaNeue Condensed"/>
                        </a:rPr>
                        <a:t>Performance</a:t>
                      </a:r>
                      <a:r>
                        <a:rPr lang="en-US" sz="3200" b="1" i="0" baseline="0" dirty="0" smtClean="0">
                          <a:solidFill>
                            <a:srgbClr val="2D3988"/>
                          </a:solidFill>
                          <a:latin typeface="HelveticaNeue Condensed"/>
                          <a:cs typeface="HelveticaNeue Condensed"/>
                        </a:rPr>
                        <a:t> Objective 1</a:t>
                      </a:r>
                    </a:p>
                  </a:txBody>
                  <a:tcPr>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solidFill>
                      <a:srgbClr val="00ADEF"/>
                    </a:solidFill>
                  </a:tcPr>
                </a:tc>
                <a:tc>
                  <a:txBody>
                    <a:bodyPr/>
                    <a:lstStyle/>
                    <a:p>
                      <a:pPr algn="ctr"/>
                      <a:r>
                        <a:rPr lang="en-US" sz="2800" b="0" i="1" dirty="0" smtClean="0">
                          <a:solidFill>
                            <a:srgbClr val="2D3988"/>
                          </a:solidFill>
                          <a:latin typeface="HelveticaNeue Condensed"/>
                          <a:cs typeface="HelveticaNeue Condensed"/>
                        </a:rPr>
                        <a:t>Change</a:t>
                      </a:r>
                      <a:r>
                        <a:rPr lang="en-US" sz="2800" b="0" i="1" baseline="0" dirty="0" smtClean="0">
                          <a:solidFill>
                            <a:srgbClr val="2D3988"/>
                          </a:solidFill>
                          <a:latin typeface="HelveticaNeue Condensed"/>
                          <a:cs typeface="HelveticaNeue Condensed"/>
                        </a:rPr>
                        <a:t> </a:t>
                      </a:r>
                    </a:p>
                    <a:p>
                      <a:pPr algn="ctr"/>
                      <a:r>
                        <a:rPr lang="en-US" sz="2800" b="0" i="1" baseline="0" dirty="0" smtClean="0">
                          <a:solidFill>
                            <a:srgbClr val="2D3988"/>
                          </a:solidFill>
                          <a:latin typeface="HelveticaNeue Condensed"/>
                          <a:cs typeface="HelveticaNeue Condensed"/>
                        </a:rPr>
                        <a:t>Objective</a:t>
                      </a:r>
                      <a:endParaRPr lang="en-US" sz="2800" b="0" i="1" dirty="0">
                        <a:solidFill>
                          <a:srgbClr val="2D3988"/>
                        </a:solidFill>
                        <a:latin typeface="HelveticaNeue Condensed"/>
                        <a:cs typeface="HelveticaNeue Condensed"/>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7DFEE"/>
                    </a:solidFill>
                  </a:tcPr>
                </a:tc>
                <a:tc>
                  <a:txBody>
                    <a:bodyPr/>
                    <a:lstStyle/>
                    <a:p>
                      <a:pPr algn="ctr"/>
                      <a:r>
                        <a:rPr lang="en-US" sz="2800" b="0" i="1" dirty="0" smtClean="0">
                          <a:solidFill>
                            <a:srgbClr val="2D3988"/>
                          </a:solidFill>
                          <a:latin typeface="HelveticaNeue Condensed"/>
                          <a:cs typeface="HelveticaNeue Condensed"/>
                        </a:rPr>
                        <a:t>Change </a:t>
                      </a:r>
                    </a:p>
                    <a:p>
                      <a:pPr algn="ctr"/>
                      <a:r>
                        <a:rPr lang="en-US" sz="2800" b="0" i="1" dirty="0" smtClean="0">
                          <a:solidFill>
                            <a:srgbClr val="2D3988"/>
                          </a:solidFill>
                          <a:latin typeface="HelveticaNeue Condensed"/>
                          <a:cs typeface="HelveticaNeue Condensed"/>
                        </a:rPr>
                        <a:t>Objective</a:t>
                      </a:r>
                    </a:p>
                  </a:txBody>
                  <a:tcPr>
                    <a:lnL w="12700" cap="flat" cmpd="sng" algn="ctr">
                      <a:solidFill>
                        <a:srgbClr val="4F81BD"/>
                      </a:solidFill>
                      <a:prstDash val="solid"/>
                      <a:round/>
                      <a:headEnd type="none" w="med" len="med"/>
                      <a:tailEnd type="none" w="med" len="med"/>
                    </a:lnL>
                    <a:solidFill>
                      <a:srgbClr val="D7DFEE"/>
                    </a:solidFill>
                  </a:tcPr>
                </a:tc>
              </a:tr>
              <a:tr h="1143000">
                <a:tc>
                  <a:txBody>
                    <a:bodyPr/>
                    <a:lstStyle/>
                    <a:p>
                      <a:pPr algn="ctr"/>
                      <a:r>
                        <a:rPr lang="en-US" sz="3200" b="1" i="0" dirty="0" smtClean="0">
                          <a:solidFill>
                            <a:srgbClr val="2D3988"/>
                          </a:solidFill>
                          <a:latin typeface="HelveticaNeue Condensed"/>
                          <a:cs typeface="HelveticaNeue Condensed"/>
                        </a:rPr>
                        <a:t>Performance Objective 2</a:t>
                      </a:r>
                      <a:endParaRPr lang="en-US" sz="3200" b="1" i="0" dirty="0">
                        <a:solidFill>
                          <a:srgbClr val="2D3988"/>
                        </a:solidFill>
                        <a:latin typeface="HelveticaNeue Condensed"/>
                        <a:cs typeface="HelveticaNeue Condensed"/>
                      </a:endParaRPr>
                    </a:p>
                  </a:txBody>
                  <a:tcPr>
                    <a:lnR w="12700" cap="flat" cmpd="sng" algn="ctr">
                      <a:solidFill>
                        <a:srgbClr val="4F81BD"/>
                      </a:solidFill>
                      <a:prstDash val="solid"/>
                      <a:round/>
                      <a:headEnd type="none" w="med" len="med"/>
                      <a:tailEnd type="none" w="med" len="med"/>
                    </a:lnR>
                    <a:solidFill>
                      <a:srgbClr val="00ADEF"/>
                    </a:solidFill>
                  </a:tcPr>
                </a:tc>
                <a:tc>
                  <a:txBody>
                    <a:bodyPr/>
                    <a:lstStyle/>
                    <a:p>
                      <a:pPr algn="ctr"/>
                      <a:r>
                        <a:rPr lang="en-US" sz="2800" b="0" i="1" dirty="0" smtClean="0">
                          <a:solidFill>
                            <a:srgbClr val="2D3988"/>
                          </a:solidFill>
                          <a:latin typeface="HelveticaNeue Condensed"/>
                          <a:cs typeface="HelveticaNeue Condensed"/>
                        </a:rPr>
                        <a:t>Change </a:t>
                      </a:r>
                    </a:p>
                    <a:p>
                      <a:pPr algn="ctr"/>
                      <a:r>
                        <a:rPr lang="en-US" sz="2800" b="0" i="1" dirty="0" smtClean="0">
                          <a:solidFill>
                            <a:srgbClr val="2D3988"/>
                          </a:solidFill>
                          <a:latin typeface="HelveticaNeue Condensed"/>
                          <a:cs typeface="HelveticaNeue Condensed"/>
                        </a:rPr>
                        <a:t>Objective</a:t>
                      </a:r>
                      <a:endParaRPr lang="en-US" sz="2800" b="0" i="1" dirty="0">
                        <a:solidFill>
                          <a:srgbClr val="2D3988"/>
                        </a:solidFill>
                        <a:latin typeface="HelveticaNeue Condensed"/>
                        <a:cs typeface="HelveticaNeue Condensed"/>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7DFEE"/>
                    </a:solidFill>
                  </a:tcPr>
                </a:tc>
                <a:tc>
                  <a:txBody>
                    <a:bodyPr/>
                    <a:lstStyle/>
                    <a:p>
                      <a:pPr algn="ctr"/>
                      <a:r>
                        <a:rPr lang="en-US" sz="2800" b="0" i="1" dirty="0" smtClean="0">
                          <a:solidFill>
                            <a:srgbClr val="2D3988"/>
                          </a:solidFill>
                          <a:latin typeface="HelveticaNeue Condensed"/>
                          <a:cs typeface="HelveticaNeue Condensed"/>
                        </a:rPr>
                        <a:t>Change </a:t>
                      </a:r>
                    </a:p>
                    <a:p>
                      <a:pPr algn="ctr"/>
                      <a:r>
                        <a:rPr lang="en-US" sz="2800" b="0" i="1" dirty="0" smtClean="0">
                          <a:solidFill>
                            <a:srgbClr val="2D3988"/>
                          </a:solidFill>
                          <a:latin typeface="HelveticaNeue Condensed"/>
                          <a:cs typeface="HelveticaNeue Condensed"/>
                        </a:rPr>
                        <a:t>Objective</a:t>
                      </a:r>
                      <a:endParaRPr lang="en-US" sz="2800" b="0" i="1" dirty="0">
                        <a:solidFill>
                          <a:srgbClr val="2D3988"/>
                        </a:solidFill>
                        <a:latin typeface="HelveticaNeue Condensed"/>
                        <a:cs typeface="HelveticaNeue Condensed"/>
                      </a:endParaRPr>
                    </a:p>
                  </a:txBody>
                  <a:tcPr>
                    <a:lnL w="12700" cap="flat" cmpd="sng" algn="ctr">
                      <a:solidFill>
                        <a:srgbClr val="4F81BD"/>
                      </a:solidFill>
                      <a:prstDash val="solid"/>
                      <a:round/>
                      <a:headEnd type="none" w="med" len="med"/>
                      <a:tailEnd type="none" w="med" len="med"/>
                    </a:lnL>
                    <a:solidFill>
                      <a:srgbClr val="D7DFEE"/>
                    </a:solidFill>
                  </a:tcPr>
                </a:tc>
              </a:tr>
            </a:tbl>
          </a:graphicData>
        </a:graphic>
      </p:graphicFrame>
    </p:spTree>
    <p:extLst>
      <p:ext uri="{BB962C8B-B14F-4D97-AF65-F5344CB8AC3E}">
        <p14:creationId xmlns:p14="http://schemas.microsoft.com/office/powerpoint/2010/main" val="2069434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44487526"/>
              </p:ext>
            </p:extLst>
          </p:nvPr>
        </p:nvGraphicFramePr>
        <p:xfrm>
          <a:off x="152398" y="533400"/>
          <a:ext cx="8839202" cy="6137910"/>
        </p:xfrm>
        <a:graphic>
          <a:graphicData uri="http://schemas.openxmlformats.org/drawingml/2006/table">
            <a:tbl>
              <a:tblPr firstRow="1" bandRow="1">
                <a:tableStyleId>{5C22544A-7EE6-4342-B048-85BDC9FD1C3A}</a:tableStyleId>
              </a:tblPr>
              <a:tblGrid>
                <a:gridCol w="1676400"/>
                <a:gridCol w="1752600"/>
                <a:gridCol w="2286000"/>
                <a:gridCol w="1752600"/>
                <a:gridCol w="1371602"/>
              </a:tblGrid>
              <a:tr h="1053465">
                <a:tc gridSpan="5">
                  <a:txBody>
                    <a:bodyPr/>
                    <a:lstStyle/>
                    <a:p>
                      <a:pPr marL="0" marR="0" indent="0" algn="ctr" defTabSz="914400" rtl="0" eaLnBrk="1" fontAlgn="auto" latinLnBrk="0" hangingPunct="1">
                        <a:lnSpc>
                          <a:spcPct val="100000"/>
                        </a:lnSpc>
                        <a:spcBef>
                          <a:spcPts val="2400"/>
                        </a:spcBef>
                        <a:spcAft>
                          <a:spcPts val="0"/>
                        </a:spcAft>
                        <a:buClrTx/>
                        <a:buSzTx/>
                        <a:buFontTx/>
                        <a:buNone/>
                        <a:tabLst/>
                        <a:defRPr/>
                      </a:pPr>
                      <a:r>
                        <a:rPr lang="en-US" sz="2000" b="1" i="0" dirty="0" smtClean="0">
                          <a:solidFill>
                            <a:srgbClr val="2D3988"/>
                          </a:solidFill>
                          <a:latin typeface="HelveticaNeue Condensed"/>
                          <a:cs typeface="HelveticaNeue Condensed"/>
                        </a:rPr>
                        <a:t>Consistently and Correctly Using Condoms During Sexual Intercourse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1" dirty="0" smtClean="0">
                        <a:solidFill>
                          <a:srgbClr val="2D3988"/>
                        </a:solidFill>
                        <a:latin typeface="HelveticaNeue Condensed"/>
                        <a:cs typeface="HelveticaNeue Condense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dirty="0" smtClean="0">
                          <a:solidFill>
                            <a:srgbClr val="2D3988"/>
                          </a:solidFill>
                          <a:latin typeface="HelveticaNeue Condensed"/>
                          <a:cs typeface="HelveticaNeue Condensed"/>
                        </a:rPr>
                        <a:t>Determinants</a:t>
                      </a:r>
                      <a:endParaRPr lang="en-US" sz="2000" b="1" i="1" dirty="0">
                        <a:solidFill>
                          <a:srgbClr val="2D3988"/>
                        </a:solidFill>
                        <a:latin typeface="HelveticaNeue Condensed"/>
                        <a:cs typeface="HelveticaNeue Condensed"/>
                      </a:endParaRPr>
                    </a:p>
                  </a:txBody>
                  <a:tcPr>
                    <a:solidFill>
                      <a:srgbClr val="00AFF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571881">
                <a:tc>
                  <a:txBody>
                    <a:bodyPr/>
                    <a:lstStyle/>
                    <a:p>
                      <a:pPr algn="ctr"/>
                      <a:r>
                        <a:rPr lang="en-US" sz="1600" b="1" i="0" kern="1200" dirty="0" smtClean="0">
                          <a:solidFill>
                            <a:srgbClr val="2D3988"/>
                          </a:solidFill>
                          <a:latin typeface="HelveticaNeue Condensed"/>
                          <a:ea typeface="+mn-ea"/>
                          <a:cs typeface="HelveticaNeue Condensed"/>
                        </a:rPr>
                        <a:t>Performance Objectives</a:t>
                      </a:r>
                      <a:endParaRPr lang="en-US" sz="1600" b="1" i="0" dirty="0">
                        <a:solidFill>
                          <a:srgbClr val="2D3988"/>
                        </a:solidFill>
                        <a:latin typeface="HelveticaNeue Condensed"/>
                        <a:cs typeface="HelveticaNeue Condensed"/>
                      </a:endParaRPr>
                    </a:p>
                  </a:txBody>
                  <a:tcPr/>
                </a:tc>
                <a:tc>
                  <a:txBody>
                    <a:bodyPr/>
                    <a:lstStyle/>
                    <a:p>
                      <a:pPr algn="ctr"/>
                      <a:r>
                        <a:rPr lang="en-US" sz="1600" b="1" i="0" kern="1200" dirty="0" smtClean="0">
                          <a:solidFill>
                            <a:srgbClr val="2D3988"/>
                          </a:solidFill>
                          <a:latin typeface="HelveticaNeue Condensed"/>
                          <a:ea typeface="+mn-ea"/>
                          <a:cs typeface="HelveticaNeue Condensed"/>
                        </a:rPr>
                        <a:t/>
                      </a:r>
                      <a:br>
                        <a:rPr lang="en-US" sz="1600" b="1" i="0" kern="1200" dirty="0" smtClean="0">
                          <a:solidFill>
                            <a:srgbClr val="2D3988"/>
                          </a:solidFill>
                          <a:latin typeface="HelveticaNeue Condensed"/>
                          <a:ea typeface="+mn-ea"/>
                          <a:cs typeface="HelveticaNeue Condensed"/>
                        </a:rPr>
                      </a:br>
                      <a:r>
                        <a:rPr lang="en-US" sz="1600" b="1" i="0" kern="1200" dirty="0" smtClean="0">
                          <a:solidFill>
                            <a:srgbClr val="2D3988"/>
                          </a:solidFill>
                          <a:latin typeface="HelveticaNeue Condensed"/>
                          <a:ea typeface="+mn-ea"/>
                          <a:cs typeface="HelveticaNeue Condensed"/>
                        </a:rPr>
                        <a:t>Knowledge</a:t>
                      </a:r>
                      <a:endParaRPr lang="en-US" sz="1600" b="1" i="0" dirty="0">
                        <a:solidFill>
                          <a:srgbClr val="2D3988"/>
                        </a:solidFill>
                        <a:latin typeface="HelveticaNeue Condensed"/>
                        <a:cs typeface="HelveticaNeue Condensed"/>
                      </a:endParaRPr>
                    </a:p>
                  </a:txBody>
                  <a:tcPr/>
                </a:tc>
                <a:tc>
                  <a:txBody>
                    <a:bodyPr/>
                    <a:lstStyle/>
                    <a:p>
                      <a:pPr algn="ctr"/>
                      <a:r>
                        <a:rPr lang="en-US" sz="1600" b="1" i="0" kern="1200" dirty="0" smtClean="0">
                          <a:solidFill>
                            <a:srgbClr val="2D3988"/>
                          </a:solidFill>
                          <a:latin typeface="HelveticaNeue Condensed"/>
                          <a:ea typeface="+mn-ea"/>
                          <a:cs typeface="HelveticaNeue Condensed"/>
                        </a:rPr>
                        <a:t>Skills and </a:t>
                      </a:r>
                      <a:br>
                        <a:rPr lang="en-US" sz="1600" b="1" i="0" kern="1200" dirty="0" smtClean="0">
                          <a:solidFill>
                            <a:srgbClr val="2D3988"/>
                          </a:solidFill>
                          <a:latin typeface="HelveticaNeue Condensed"/>
                          <a:ea typeface="+mn-ea"/>
                          <a:cs typeface="HelveticaNeue Condensed"/>
                        </a:rPr>
                      </a:br>
                      <a:r>
                        <a:rPr lang="en-US" sz="1600" b="1" i="0" kern="1200" dirty="0" smtClean="0">
                          <a:solidFill>
                            <a:srgbClr val="2D3988"/>
                          </a:solidFill>
                          <a:latin typeface="HelveticaNeue Condensed"/>
                          <a:ea typeface="+mn-ea"/>
                          <a:cs typeface="HelveticaNeue Condensed"/>
                        </a:rPr>
                        <a:t>Self-Efficacy</a:t>
                      </a:r>
                      <a:endParaRPr lang="en-US" sz="1600" b="1" i="0" dirty="0">
                        <a:solidFill>
                          <a:srgbClr val="2D3988"/>
                        </a:solidFill>
                        <a:latin typeface="HelveticaNeue Condensed"/>
                        <a:cs typeface="HelveticaNeue Condensed"/>
                      </a:endParaRPr>
                    </a:p>
                  </a:txBody>
                  <a:tcPr/>
                </a:tc>
                <a:tc>
                  <a:txBody>
                    <a:bodyPr/>
                    <a:lstStyle/>
                    <a:p>
                      <a:pPr algn="ctr"/>
                      <a:r>
                        <a:rPr lang="en-US" sz="1600" b="1" i="0" kern="1200" dirty="0" smtClean="0">
                          <a:solidFill>
                            <a:srgbClr val="2D3988"/>
                          </a:solidFill>
                          <a:latin typeface="HelveticaNeue Condensed"/>
                          <a:ea typeface="+mn-ea"/>
                          <a:cs typeface="HelveticaNeue Condensed"/>
                        </a:rPr>
                        <a:t>Outcome Expectations</a:t>
                      </a:r>
                      <a:endParaRPr lang="en-US" sz="1600" b="1" i="0" dirty="0">
                        <a:solidFill>
                          <a:srgbClr val="2D3988"/>
                        </a:solidFill>
                        <a:latin typeface="HelveticaNeue Condensed"/>
                        <a:cs typeface="HelveticaNeue Condensed"/>
                      </a:endParaRPr>
                    </a:p>
                  </a:txBody>
                  <a:tcPr/>
                </a:tc>
                <a:tc>
                  <a:txBody>
                    <a:bodyPr/>
                    <a:lstStyle/>
                    <a:p>
                      <a:pPr algn="ctr"/>
                      <a:r>
                        <a:rPr lang="en-US" sz="1600" b="1" i="0" kern="1200" dirty="0" smtClean="0">
                          <a:solidFill>
                            <a:srgbClr val="2D3988"/>
                          </a:solidFill>
                          <a:latin typeface="HelveticaNeue Condensed"/>
                          <a:ea typeface="+mn-ea"/>
                          <a:cs typeface="HelveticaNeue Condensed"/>
                        </a:rPr>
                        <a:t>Perceived Norms</a:t>
                      </a:r>
                      <a:endParaRPr lang="en-US" sz="1600" b="1" i="0" dirty="0">
                        <a:solidFill>
                          <a:srgbClr val="2D3988"/>
                        </a:solidFill>
                        <a:latin typeface="HelveticaNeue Condensed"/>
                        <a:cs typeface="HelveticaNeue Condensed"/>
                      </a:endParaRPr>
                    </a:p>
                  </a:txBody>
                  <a:tcPr/>
                </a:tc>
              </a:tr>
              <a:tr h="1402080">
                <a:tc>
                  <a:txBody>
                    <a:bodyPr/>
                    <a:lstStyle/>
                    <a:p>
                      <a:pPr marL="114300" indent="-114300"/>
                      <a:r>
                        <a:rPr lang="en-US" sz="1300" b="0" i="0" kern="1200" dirty="0" smtClean="0">
                          <a:solidFill>
                            <a:srgbClr val="2D3988"/>
                          </a:solidFill>
                          <a:latin typeface="HelveticaNeue Condensed"/>
                          <a:ea typeface="+mn-ea"/>
                          <a:cs typeface="HelveticaNeue Condensed"/>
                        </a:rPr>
                        <a:t>PO.1. Purchase or obtain condoms</a:t>
                      </a:r>
                      <a:endParaRPr lang="en-US" sz="1300" b="0" i="0" dirty="0">
                        <a:solidFill>
                          <a:srgbClr val="2D3988"/>
                        </a:solidFill>
                        <a:latin typeface="HelveticaNeue Condensed"/>
                        <a:cs typeface="HelveticaNeue Condensed"/>
                      </a:endParaRPr>
                    </a:p>
                  </a:txBody>
                  <a:tcPr/>
                </a:tc>
                <a:tc>
                  <a:txBody>
                    <a:bodyPr/>
                    <a:lstStyle/>
                    <a:p>
                      <a:pPr marL="114300" indent="-114300"/>
                      <a:r>
                        <a:rPr lang="en-US" sz="1300" b="0" i="0" kern="1200" dirty="0" smtClean="0">
                          <a:solidFill>
                            <a:srgbClr val="2D3988"/>
                          </a:solidFill>
                          <a:latin typeface="HelveticaNeue Condensed"/>
                          <a:ea typeface="+mn-ea"/>
                          <a:cs typeface="HelveticaNeue Condensed"/>
                        </a:rPr>
                        <a:t>K.1. Explain how and where to buy or obtain a condom</a:t>
                      </a:r>
                      <a:endParaRPr lang="en-US" sz="1300" b="0" i="0" dirty="0">
                        <a:solidFill>
                          <a:srgbClr val="2D3988"/>
                        </a:solidFill>
                        <a:latin typeface="HelveticaNeue Condensed"/>
                        <a:cs typeface="HelveticaNeue Condensed"/>
                      </a:endParaRPr>
                    </a:p>
                  </a:txBody>
                  <a:tcPr/>
                </a:tc>
                <a:tc>
                  <a:txBody>
                    <a:bodyPr/>
                    <a:lstStyle/>
                    <a:p>
                      <a:pPr marL="114300" indent="-114300"/>
                      <a:r>
                        <a:rPr lang="en-US" sz="1300" b="0" i="0" kern="1200" dirty="0" smtClean="0">
                          <a:solidFill>
                            <a:srgbClr val="2D3988"/>
                          </a:solidFill>
                          <a:latin typeface="HelveticaNeue Condensed"/>
                          <a:ea typeface="+mn-ea"/>
                          <a:cs typeface="HelveticaNeue Condensed"/>
                        </a:rPr>
                        <a:t>SSE.1.a. Demonstrate the ability to buy</a:t>
                      </a:r>
                      <a:r>
                        <a:rPr lang="en-US" sz="1300" b="0" i="0" kern="1200" baseline="0" dirty="0" smtClean="0">
                          <a:solidFill>
                            <a:srgbClr val="2D3988"/>
                          </a:solidFill>
                          <a:latin typeface="HelveticaNeue Condensed"/>
                          <a:ea typeface="+mn-ea"/>
                          <a:cs typeface="HelveticaNeue Condensed"/>
                        </a:rPr>
                        <a:t> or obtain a condom</a:t>
                      </a:r>
                      <a:endParaRPr lang="en-US" sz="800" b="0" i="0" kern="1200" dirty="0" smtClean="0">
                        <a:solidFill>
                          <a:srgbClr val="2D3988"/>
                        </a:solidFill>
                        <a:latin typeface="HelveticaNeue Condensed"/>
                        <a:ea typeface="+mn-ea"/>
                        <a:cs typeface="HelveticaNeue Condensed"/>
                      </a:endParaRPr>
                    </a:p>
                    <a:p>
                      <a:pPr marL="114300" indent="-114300"/>
                      <a:r>
                        <a:rPr lang="en-US" sz="1300" b="0" i="0" kern="1200" dirty="0" smtClean="0">
                          <a:solidFill>
                            <a:srgbClr val="2D3988"/>
                          </a:solidFill>
                          <a:latin typeface="HelveticaNeue Condensed"/>
                          <a:ea typeface="+mn-ea"/>
                          <a:cs typeface="HelveticaNeue Condensed"/>
                        </a:rPr>
                        <a:t>SSE.1.b. Express confidence in ability to deal with embarrassment when buying a condom</a:t>
                      </a:r>
                      <a:endParaRPr lang="en-US" sz="1300" b="0" i="0" dirty="0">
                        <a:solidFill>
                          <a:srgbClr val="2D3988"/>
                        </a:solidFill>
                        <a:latin typeface="HelveticaNeue Condensed"/>
                        <a:cs typeface="HelveticaNeue Condensed"/>
                      </a:endParaRPr>
                    </a:p>
                  </a:txBody>
                  <a:tcPr/>
                </a:tc>
                <a:tc>
                  <a:txBody>
                    <a:bodyPr/>
                    <a:lstStyle/>
                    <a:p>
                      <a:r>
                        <a:rPr lang="en-US" sz="1300" b="0" i="0" dirty="0" smtClean="0">
                          <a:solidFill>
                            <a:srgbClr val="2D3988"/>
                          </a:solidFill>
                          <a:latin typeface="HelveticaNeue Condensed"/>
                          <a:cs typeface="HelveticaNeue Condensed"/>
                        </a:rPr>
                        <a:t>OE 1. Expect that buying or</a:t>
                      </a:r>
                      <a:r>
                        <a:rPr lang="en-US" sz="1300" b="0" i="0" baseline="0" dirty="0" smtClean="0">
                          <a:solidFill>
                            <a:srgbClr val="2D3988"/>
                          </a:solidFill>
                          <a:latin typeface="HelveticaNeue Condensed"/>
                          <a:cs typeface="HelveticaNeue Condensed"/>
                        </a:rPr>
                        <a:t> obtaining condoms will </a:t>
                      </a:r>
                      <a:r>
                        <a:rPr lang="en-US" sz="1300" b="0" i="0" kern="1200" dirty="0" smtClean="0">
                          <a:solidFill>
                            <a:srgbClr val="2D3988"/>
                          </a:solidFill>
                          <a:latin typeface="HelveticaNeue Condensed"/>
                          <a:ea typeface="+mn-ea"/>
                          <a:cs typeface="HelveticaNeue Condensed"/>
                        </a:rPr>
                        <a:t>result in more routine condom use</a:t>
                      </a:r>
                      <a:endParaRPr lang="en-US" sz="1300" b="0" i="0" dirty="0">
                        <a:solidFill>
                          <a:srgbClr val="2D3988"/>
                        </a:solidFill>
                        <a:latin typeface="HelveticaNeue Condensed"/>
                        <a:cs typeface="HelveticaNeue Condensed"/>
                      </a:endParaRPr>
                    </a:p>
                  </a:txBody>
                  <a:tcPr/>
                </a:tc>
                <a:tc>
                  <a:txBody>
                    <a:bodyPr/>
                    <a:lstStyle/>
                    <a:p>
                      <a:pPr marL="114300" indent="-114300"/>
                      <a:r>
                        <a:rPr lang="en-US" sz="1300" b="0" i="0" kern="1200" dirty="0" smtClean="0">
                          <a:solidFill>
                            <a:srgbClr val="2D3988"/>
                          </a:solidFill>
                          <a:latin typeface="HelveticaNeue Condensed"/>
                          <a:ea typeface="+mn-ea"/>
                          <a:cs typeface="HelveticaNeue Condensed"/>
                        </a:rPr>
                        <a:t>PN.1. Explain that peers go into stores and buy condoms</a:t>
                      </a:r>
                      <a:endParaRPr lang="en-US" sz="1300" b="0" i="0" dirty="0">
                        <a:solidFill>
                          <a:srgbClr val="2D3988"/>
                        </a:solidFill>
                        <a:latin typeface="HelveticaNeue Condensed"/>
                        <a:cs typeface="HelveticaNeue Condensed"/>
                      </a:endParaRPr>
                    </a:p>
                  </a:txBody>
                  <a:tcPr/>
                </a:tc>
              </a:tr>
              <a:tr h="1152525">
                <a:tc>
                  <a:txBody>
                    <a:bodyPr/>
                    <a:lstStyle/>
                    <a:p>
                      <a:pPr marL="114300" indent="-114300"/>
                      <a:r>
                        <a:rPr lang="en-US" sz="1300" b="0" i="0" kern="1200" dirty="0" smtClean="0">
                          <a:solidFill>
                            <a:srgbClr val="2D3988"/>
                          </a:solidFill>
                          <a:latin typeface="HelveticaNeue Condensed"/>
                          <a:ea typeface="+mn-ea"/>
                          <a:cs typeface="HelveticaNeue Condensed"/>
                        </a:rPr>
                        <a:t>PO.2. Carry condoms or have condoms easily available</a:t>
                      </a:r>
                      <a:endParaRPr lang="en-US" sz="1300" b="0" i="0" dirty="0">
                        <a:solidFill>
                          <a:srgbClr val="2D3988"/>
                        </a:solidFill>
                        <a:latin typeface="HelveticaNeue Condensed"/>
                        <a:cs typeface="HelveticaNeue Condensed"/>
                      </a:endParaRPr>
                    </a:p>
                  </a:txBody>
                  <a:tcPr/>
                </a:tc>
                <a:tc>
                  <a:txBody>
                    <a:bodyPr/>
                    <a:lstStyle/>
                    <a:p>
                      <a:pPr marL="114300" indent="-114300"/>
                      <a:r>
                        <a:rPr lang="en-US" sz="1300" b="0" i="0" kern="1200" dirty="0" smtClean="0">
                          <a:solidFill>
                            <a:srgbClr val="2D3988"/>
                          </a:solidFill>
                          <a:latin typeface="HelveticaNeue Condensed"/>
                          <a:ea typeface="+mn-ea"/>
                          <a:cs typeface="HelveticaNeue Condensed"/>
                        </a:rPr>
                        <a:t>K.2. List private, effective places to keep condoms</a:t>
                      </a:r>
                      <a:endParaRPr lang="en-US" sz="1300" b="0" i="0" dirty="0">
                        <a:solidFill>
                          <a:srgbClr val="2D3988"/>
                        </a:solidFill>
                        <a:latin typeface="HelveticaNeue Condensed"/>
                        <a:cs typeface="HelveticaNeue Condensed"/>
                      </a:endParaRPr>
                    </a:p>
                  </a:txBody>
                  <a:tcPr/>
                </a:tc>
                <a:tc>
                  <a:txBody>
                    <a:bodyPr/>
                    <a:lstStyle/>
                    <a:p>
                      <a:pPr marL="114300" indent="-114300"/>
                      <a:r>
                        <a:rPr lang="en-US" sz="1300" b="0" i="0" kern="1200" dirty="0" smtClean="0">
                          <a:solidFill>
                            <a:srgbClr val="2D3988"/>
                          </a:solidFill>
                          <a:latin typeface="HelveticaNeue Condensed"/>
                          <a:ea typeface="+mn-ea"/>
                          <a:cs typeface="HelveticaNeue Condensed"/>
                        </a:rPr>
                        <a:t>SSE.2. Express confidence that can find a private, safe, accessible place for condoms</a:t>
                      </a:r>
                      <a:endParaRPr lang="en-US" sz="1300" b="0" i="0" dirty="0">
                        <a:solidFill>
                          <a:srgbClr val="2D3988"/>
                        </a:solidFill>
                        <a:latin typeface="HelveticaNeue Condensed"/>
                        <a:cs typeface="HelveticaNeue Condensed"/>
                      </a:endParaRPr>
                    </a:p>
                  </a:txBody>
                  <a:tcPr/>
                </a:tc>
                <a:tc>
                  <a:txBody>
                    <a:bodyPr/>
                    <a:lstStyle/>
                    <a:p>
                      <a:pPr marL="114300" indent="-114300"/>
                      <a:r>
                        <a:rPr lang="en-US" sz="1300" b="0" i="0" kern="1200" dirty="0" smtClean="0">
                          <a:solidFill>
                            <a:srgbClr val="2D3988"/>
                          </a:solidFill>
                          <a:latin typeface="HelveticaNeue Condensed"/>
                          <a:ea typeface="+mn-ea"/>
                          <a:cs typeface="HelveticaNeue Condensed"/>
                        </a:rPr>
                        <a:t>OE.2. Describe how having condoms easily available will result in more routine condom use</a:t>
                      </a:r>
                      <a:endParaRPr lang="en-US" sz="1300" b="0" i="0" dirty="0">
                        <a:solidFill>
                          <a:srgbClr val="2D3988"/>
                        </a:solidFill>
                        <a:latin typeface="HelveticaNeue Condensed"/>
                        <a:cs typeface="HelveticaNeue Condensed"/>
                      </a:endParaRPr>
                    </a:p>
                  </a:txBody>
                  <a:tcPr/>
                </a:tc>
                <a:tc>
                  <a:txBody>
                    <a:bodyPr/>
                    <a:lstStyle/>
                    <a:p>
                      <a:pPr marL="114300" indent="-114300"/>
                      <a:r>
                        <a:rPr lang="en-US" sz="1300" b="0" i="0" kern="1200" dirty="0" smtClean="0">
                          <a:solidFill>
                            <a:srgbClr val="2D3988"/>
                          </a:solidFill>
                          <a:latin typeface="HelveticaNeue Condensed"/>
                          <a:ea typeface="+mn-ea"/>
                          <a:cs typeface="HelveticaNeue Condensed"/>
                        </a:rPr>
                        <a:t>PN.2. State that peers have condoms easily available</a:t>
                      </a:r>
                      <a:endParaRPr lang="en-US" sz="1300" b="0" i="0" dirty="0">
                        <a:solidFill>
                          <a:srgbClr val="2D3988"/>
                        </a:solidFill>
                        <a:latin typeface="HelveticaNeue Condensed"/>
                        <a:cs typeface="HelveticaNeue Condensed"/>
                      </a:endParaRPr>
                    </a:p>
                  </a:txBody>
                  <a:tcPr/>
                </a:tc>
              </a:tr>
              <a:tr h="1457325">
                <a:tc>
                  <a:txBody>
                    <a:bodyPr/>
                    <a:lstStyle/>
                    <a:p>
                      <a:pPr marL="114300" indent="-114300"/>
                      <a:r>
                        <a:rPr lang="en-US" sz="1300" b="0" i="0" kern="1200" dirty="0" smtClean="0">
                          <a:solidFill>
                            <a:srgbClr val="2D3988"/>
                          </a:solidFill>
                          <a:latin typeface="HelveticaNeue Condensed"/>
                          <a:ea typeface="+mn-ea"/>
                          <a:cs typeface="HelveticaNeue Condensed"/>
                        </a:rPr>
                        <a:t>PO.3. Negotiate the use of a condom with a partner</a:t>
                      </a:r>
                      <a:endParaRPr lang="en-US" sz="1300" b="0" i="0" dirty="0">
                        <a:solidFill>
                          <a:srgbClr val="2D3988"/>
                        </a:solidFill>
                        <a:latin typeface="HelveticaNeue Condensed"/>
                        <a:cs typeface="HelveticaNeue Condensed"/>
                      </a:endParaRPr>
                    </a:p>
                  </a:txBody>
                  <a:tcPr/>
                </a:tc>
                <a:tc>
                  <a:txBody>
                    <a:bodyPr/>
                    <a:lstStyle/>
                    <a:p>
                      <a:pPr marL="114300" marR="0" indent="-114300" algn="l" defTabSz="914400" rtl="0" eaLnBrk="1" fontAlgn="auto" latinLnBrk="0" hangingPunct="1">
                        <a:lnSpc>
                          <a:spcPct val="100000"/>
                        </a:lnSpc>
                        <a:spcBef>
                          <a:spcPts val="0"/>
                        </a:spcBef>
                        <a:spcAft>
                          <a:spcPts val="0"/>
                        </a:spcAft>
                        <a:buClrTx/>
                        <a:buSzTx/>
                        <a:buFontTx/>
                        <a:buNone/>
                        <a:tabLst/>
                        <a:defRPr/>
                      </a:pPr>
                      <a:r>
                        <a:rPr lang="en-US" sz="1300" b="0" i="0" kern="1200" dirty="0" smtClean="0">
                          <a:solidFill>
                            <a:srgbClr val="2D3988"/>
                          </a:solidFill>
                          <a:latin typeface="HelveticaNeue Condensed"/>
                          <a:ea typeface="+mn-ea"/>
                          <a:cs typeface="HelveticaNeue Condensed"/>
                        </a:rPr>
                        <a:t>K.3. List the steps of successful negotiation</a:t>
                      </a:r>
                      <a:endParaRPr lang="en-US" sz="1300" b="0" i="0" dirty="0">
                        <a:solidFill>
                          <a:srgbClr val="2D3988"/>
                        </a:solidFill>
                        <a:latin typeface="HelveticaNeue Condensed"/>
                        <a:cs typeface="HelveticaNeue Condensed"/>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kern="1200" dirty="0" smtClean="0">
                          <a:solidFill>
                            <a:srgbClr val="2D3988"/>
                          </a:solidFill>
                          <a:latin typeface="HelveticaNeue Condensed"/>
                          <a:ea typeface="+mn-ea"/>
                          <a:cs typeface="HelveticaNeue Condensed"/>
                        </a:rPr>
                        <a:t>SSE.3.a. Express confidence in ability to negotiate condom use with</a:t>
                      </a:r>
                      <a:r>
                        <a:rPr lang="en-US" sz="1300" b="0" i="0" kern="1200" baseline="0" dirty="0" smtClean="0">
                          <a:solidFill>
                            <a:srgbClr val="2D3988"/>
                          </a:solidFill>
                          <a:latin typeface="HelveticaNeue Condensed"/>
                          <a:ea typeface="+mn-ea"/>
                          <a:cs typeface="HelveticaNeue Condensed"/>
                        </a:rPr>
                        <a:t> partner, or not have sex</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i="0" kern="1200" baseline="0" dirty="0" smtClean="0">
                          <a:solidFill>
                            <a:srgbClr val="2D3988"/>
                          </a:solidFill>
                          <a:latin typeface="HelveticaNeue Condensed"/>
                          <a:ea typeface="+mn-ea"/>
                          <a:cs typeface="HelveticaNeue Condensed"/>
                        </a:rPr>
                        <a:t>SSE.3.b Demonstrate the ability to negotiate condom use with partner, or else refuse to have sex</a:t>
                      </a:r>
                      <a:endParaRPr lang="en-US" sz="1300" b="0" i="0" dirty="0" smtClean="0">
                        <a:solidFill>
                          <a:srgbClr val="2D3988"/>
                        </a:solidFill>
                        <a:latin typeface="HelveticaNeue Condensed"/>
                        <a:cs typeface="HelveticaNeue Condensed"/>
                      </a:endParaRPr>
                    </a:p>
                    <a:p>
                      <a:endParaRPr lang="en-US" sz="1300" b="0" i="0" dirty="0">
                        <a:solidFill>
                          <a:srgbClr val="2D3988"/>
                        </a:solidFill>
                        <a:latin typeface="HelveticaNeue Condensed"/>
                        <a:cs typeface="HelveticaNeue Condensed"/>
                      </a:endParaRPr>
                    </a:p>
                  </a:txBody>
                  <a:tcPr/>
                </a:tc>
                <a:tc>
                  <a:txBody>
                    <a:bodyPr/>
                    <a:lstStyle/>
                    <a:p>
                      <a:pPr marL="114300" marR="0" indent="-114300" algn="l" defTabSz="914400" rtl="0" eaLnBrk="1" fontAlgn="auto" latinLnBrk="0" hangingPunct="1">
                        <a:lnSpc>
                          <a:spcPct val="100000"/>
                        </a:lnSpc>
                        <a:spcBef>
                          <a:spcPts val="0"/>
                        </a:spcBef>
                        <a:spcAft>
                          <a:spcPts val="0"/>
                        </a:spcAft>
                        <a:buClrTx/>
                        <a:buSzTx/>
                        <a:buFontTx/>
                        <a:buNone/>
                        <a:tabLst/>
                        <a:defRPr/>
                      </a:pPr>
                      <a:r>
                        <a:rPr lang="en-US" sz="1300" b="0" i="0" dirty="0" smtClean="0">
                          <a:solidFill>
                            <a:srgbClr val="2D3988"/>
                          </a:solidFill>
                          <a:latin typeface="HelveticaNeue Condensed"/>
                          <a:cs typeface="HelveticaNeue Condensed"/>
                        </a:rPr>
                        <a:t>OE.3. Describe personal beliefs that negotiation will lead to positive experience where both partners are satisfied and result in</a:t>
                      </a:r>
                      <a:r>
                        <a:rPr lang="en-US" sz="1300" b="0" i="0" baseline="0" dirty="0" smtClean="0">
                          <a:solidFill>
                            <a:srgbClr val="2D3988"/>
                          </a:solidFill>
                          <a:latin typeface="HelveticaNeue Condensed"/>
                          <a:cs typeface="HelveticaNeue Condensed"/>
                        </a:rPr>
                        <a:t> </a:t>
                      </a:r>
                      <a:r>
                        <a:rPr lang="en-US" sz="1300" b="0" i="0" dirty="0" smtClean="0">
                          <a:solidFill>
                            <a:srgbClr val="2D3988"/>
                          </a:solidFill>
                          <a:latin typeface="HelveticaNeue Condensed"/>
                          <a:cs typeface="HelveticaNeue Condensed"/>
                        </a:rPr>
                        <a:t>condom use</a:t>
                      </a:r>
                      <a:endParaRPr lang="en-US" sz="1300" b="0" i="0" dirty="0">
                        <a:solidFill>
                          <a:srgbClr val="2D3988"/>
                        </a:solidFill>
                        <a:latin typeface="HelveticaNeue Condensed"/>
                        <a:cs typeface="HelveticaNeue Condensed"/>
                      </a:endParaRPr>
                    </a:p>
                  </a:txBody>
                  <a:tcPr/>
                </a:tc>
                <a:tc>
                  <a:txBody>
                    <a:bodyPr/>
                    <a:lstStyle/>
                    <a:p>
                      <a:pPr marL="114300" marR="0" indent="-114300" algn="l" defTabSz="914400" rtl="0" eaLnBrk="1" fontAlgn="auto" latinLnBrk="0" hangingPunct="1">
                        <a:lnSpc>
                          <a:spcPct val="100000"/>
                        </a:lnSpc>
                        <a:spcBef>
                          <a:spcPts val="0"/>
                        </a:spcBef>
                        <a:spcAft>
                          <a:spcPts val="0"/>
                        </a:spcAft>
                        <a:buClrTx/>
                        <a:buSzTx/>
                        <a:buFontTx/>
                        <a:buNone/>
                        <a:tabLst/>
                        <a:defRPr/>
                      </a:pPr>
                      <a:r>
                        <a:rPr lang="en-US" sz="1300" b="0" i="0" dirty="0" smtClean="0">
                          <a:solidFill>
                            <a:srgbClr val="2D3988"/>
                          </a:solidFill>
                          <a:latin typeface="HelveticaNeue Condensed"/>
                          <a:cs typeface="HelveticaNeue Condensed"/>
                        </a:rPr>
                        <a:t>PN.3. Explain that peers talk to their partners about condom use</a:t>
                      </a:r>
                      <a:endParaRPr lang="en-US" sz="1300" b="0" i="0" dirty="0">
                        <a:solidFill>
                          <a:srgbClr val="2D3988"/>
                        </a:solidFill>
                        <a:latin typeface="HelveticaNeue Condensed"/>
                        <a:cs typeface="HelveticaNeue Condensed"/>
                      </a:endParaRPr>
                    </a:p>
                  </a:txBody>
                  <a:tcPr/>
                </a:tc>
              </a:tr>
            </a:tbl>
          </a:graphicData>
        </a:graphic>
      </p:graphicFrame>
      <p:cxnSp>
        <p:nvCxnSpPr>
          <p:cNvPr id="3" name="Straight Connector 2"/>
          <p:cNvCxnSpPr/>
          <p:nvPr/>
        </p:nvCxnSpPr>
        <p:spPr>
          <a:xfrm>
            <a:off x="180975" y="1524000"/>
            <a:ext cx="8839200" cy="1588"/>
          </a:xfrm>
          <a:prstGeom prst="line">
            <a:avLst/>
          </a:prstGeom>
          <a:ln>
            <a:solidFill>
              <a:srgbClr val="2D398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486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93" y="990600"/>
            <a:ext cx="5434013" cy="5434013"/>
          </a:xfrm>
          <a:prstGeom prst="rect">
            <a:avLst/>
          </a:prstGeom>
        </p:spPr>
      </p:pic>
      <p:sp>
        <p:nvSpPr>
          <p:cNvPr id="2" name="Title 1"/>
          <p:cNvSpPr>
            <a:spLocks noGrp="1"/>
          </p:cNvSpPr>
          <p:nvPr>
            <p:ph type="title"/>
          </p:nvPr>
        </p:nvSpPr>
        <p:spPr>
          <a:xfrm>
            <a:off x="457200" y="274638"/>
            <a:ext cx="8686800" cy="1143000"/>
          </a:xfrm>
        </p:spPr>
        <p:txBody>
          <a:bodyPr>
            <a:noAutofit/>
          </a:bodyPr>
          <a:lstStyle/>
          <a:p>
            <a:r>
              <a:rPr lang="en-US" sz="4400" dirty="0" smtClean="0"/>
              <a:t>Differentiating the Intervention Population</a:t>
            </a:r>
            <a:endParaRPr lang="en-US" sz="4400" dirty="0"/>
          </a:p>
        </p:txBody>
      </p:sp>
      <p:sp>
        <p:nvSpPr>
          <p:cNvPr id="7" name="TextBox 6"/>
          <p:cNvSpPr txBox="1"/>
          <p:nvPr/>
        </p:nvSpPr>
        <p:spPr>
          <a:xfrm>
            <a:off x="228600" y="1981200"/>
            <a:ext cx="3276600" cy="553998"/>
          </a:xfrm>
          <a:prstGeom prst="rect">
            <a:avLst/>
          </a:prstGeom>
          <a:noFill/>
        </p:spPr>
        <p:txBody>
          <a:bodyPr wrap="square" rtlCol="0">
            <a:spAutoFit/>
          </a:bodyPr>
          <a:lstStyle/>
          <a:p>
            <a:pPr marL="342900" lvl="0" indent="-342900">
              <a:spcBef>
                <a:spcPct val="20000"/>
              </a:spcBef>
            </a:pPr>
            <a:r>
              <a:rPr lang="en-US" sz="3000" dirty="0" smtClean="0">
                <a:solidFill>
                  <a:srgbClr val="2D3988"/>
                </a:solidFill>
                <a:cs typeface="HelveticaNeue Condensed"/>
              </a:rPr>
              <a:t>Age and gender</a:t>
            </a:r>
          </a:p>
        </p:txBody>
      </p:sp>
      <p:sp>
        <p:nvSpPr>
          <p:cNvPr id="8" name="TextBox 7"/>
          <p:cNvSpPr txBox="1"/>
          <p:nvPr/>
        </p:nvSpPr>
        <p:spPr>
          <a:xfrm>
            <a:off x="5105231" y="4724400"/>
            <a:ext cx="4038769" cy="553998"/>
          </a:xfrm>
          <a:prstGeom prst="rect">
            <a:avLst/>
          </a:prstGeom>
          <a:noFill/>
        </p:spPr>
        <p:txBody>
          <a:bodyPr wrap="square" rtlCol="0">
            <a:spAutoFit/>
          </a:bodyPr>
          <a:lstStyle/>
          <a:p>
            <a:pPr marL="342900" lvl="0" indent="-342900">
              <a:spcBef>
                <a:spcPct val="20000"/>
              </a:spcBef>
            </a:pPr>
            <a:r>
              <a:rPr lang="en-US" sz="3000" dirty="0" smtClean="0">
                <a:solidFill>
                  <a:srgbClr val="2D3988"/>
                </a:solidFill>
                <a:cs typeface="HelveticaNeue Condensed"/>
              </a:rPr>
              <a:t>Geographic location</a:t>
            </a:r>
          </a:p>
        </p:txBody>
      </p:sp>
      <p:sp>
        <p:nvSpPr>
          <p:cNvPr id="9" name="TextBox 8"/>
          <p:cNvSpPr txBox="1"/>
          <p:nvPr/>
        </p:nvSpPr>
        <p:spPr>
          <a:xfrm>
            <a:off x="228600" y="3581400"/>
            <a:ext cx="3097837" cy="1015663"/>
          </a:xfrm>
          <a:prstGeom prst="rect">
            <a:avLst/>
          </a:prstGeom>
          <a:noFill/>
        </p:spPr>
        <p:txBody>
          <a:bodyPr wrap="square" rtlCol="0">
            <a:spAutoFit/>
          </a:bodyPr>
          <a:lstStyle/>
          <a:p>
            <a:pPr lvl="0" indent="-342900">
              <a:spcBef>
                <a:spcPct val="20000"/>
              </a:spcBef>
            </a:pPr>
            <a:r>
              <a:rPr lang="en-US" sz="3000" dirty="0" smtClean="0">
                <a:solidFill>
                  <a:srgbClr val="2D3988"/>
                </a:solidFill>
                <a:cs typeface="HelveticaNeue Condensed"/>
              </a:rPr>
              <a:t>Socioeconomic status, education</a:t>
            </a:r>
          </a:p>
        </p:txBody>
      </p:sp>
      <p:sp>
        <p:nvSpPr>
          <p:cNvPr id="10" name="TextBox 9"/>
          <p:cNvSpPr txBox="1"/>
          <p:nvPr/>
        </p:nvSpPr>
        <p:spPr>
          <a:xfrm>
            <a:off x="5562600" y="2438400"/>
            <a:ext cx="3276600" cy="553998"/>
          </a:xfrm>
          <a:prstGeom prst="rect">
            <a:avLst/>
          </a:prstGeom>
          <a:noFill/>
        </p:spPr>
        <p:txBody>
          <a:bodyPr wrap="square" rtlCol="0">
            <a:spAutoFit/>
          </a:bodyPr>
          <a:lstStyle/>
          <a:p>
            <a:pPr marL="342900" lvl="0" indent="-342900">
              <a:spcBef>
                <a:spcPct val="20000"/>
              </a:spcBef>
            </a:pPr>
            <a:r>
              <a:rPr lang="en-US" sz="3000" dirty="0" smtClean="0">
                <a:solidFill>
                  <a:srgbClr val="2D3988"/>
                </a:solidFill>
                <a:cs typeface="HelveticaNeue Condensed"/>
              </a:rPr>
              <a:t>Cultural group</a:t>
            </a:r>
          </a:p>
        </p:txBody>
      </p:sp>
      <p:sp>
        <p:nvSpPr>
          <p:cNvPr id="11" name="TextBox 10"/>
          <p:cNvSpPr txBox="1"/>
          <p:nvPr/>
        </p:nvSpPr>
        <p:spPr>
          <a:xfrm>
            <a:off x="304800" y="5486400"/>
            <a:ext cx="3276600" cy="553998"/>
          </a:xfrm>
          <a:prstGeom prst="rect">
            <a:avLst/>
          </a:prstGeom>
          <a:noFill/>
        </p:spPr>
        <p:txBody>
          <a:bodyPr wrap="square" rtlCol="0">
            <a:spAutoFit/>
          </a:bodyPr>
          <a:lstStyle/>
          <a:p>
            <a:pPr marL="342900" lvl="0" indent="-342900">
              <a:spcBef>
                <a:spcPct val="20000"/>
              </a:spcBef>
            </a:pPr>
            <a:r>
              <a:rPr lang="en-US" sz="3000" dirty="0" smtClean="0">
                <a:solidFill>
                  <a:srgbClr val="2D3988"/>
                </a:solidFill>
                <a:cs typeface="HelveticaNeue Condensed"/>
              </a:rPr>
              <a:t>Stage theories</a:t>
            </a:r>
          </a:p>
        </p:txBody>
      </p:sp>
      <p:sp>
        <p:nvSpPr>
          <p:cNvPr id="13" name="TextBox 12"/>
          <p:cNvSpPr txBox="1"/>
          <p:nvPr/>
        </p:nvSpPr>
        <p:spPr>
          <a:xfrm>
            <a:off x="3962400" y="2667000"/>
            <a:ext cx="762000" cy="1200329"/>
          </a:xfrm>
          <a:prstGeom prst="rect">
            <a:avLst/>
          </a:prstGeom>
          <a:noFill/>
        </p:spPr>
        <p:txBody>
          <a:bodyPr wrap="square" rtlCol="0">
            <a:spAutoFit/>
          </a:bodyPr>
          <a:lstStyle/>
          <a:p>
            <a:r>
              <a:rPr lang="en-US" sz="7200" b="1" dirty="0" smtClean="0">
                <a:solidFill>
                  <a:schemeClr val="bg1"/>
                </a:solidFill>
                <a:latin typeface="HelveticaNeue Condensed"/>
                <a:cs typeface="HelveticaNeue Condensed"/>
              </a:rPr>
              <a:t>?</a:t>
            </a:r>
            <a:endParaRPr lang="en-US" sz="7200" b="1" dirty="0">
              <a:solidFill>
                <a:schemeClr val="bg1"/>
              </a:solidFill>
              <a:latin typeface="HelveticaNeue Condensed"/>
              <a:cs typeface="HelveticaNeue Condensed"/>
            </a:endParaRPr>
          </a:p>
        </p:txBody>
      </p:sp>
    </p:spTree>
    <p:extLst>
      <p:ext uri="{BB962C8B-B14F-4D97-AF65-F5344CB8AC3E}">
        <p14:creationId xmlns:p14="http://schemas.microsoft.com/office/powerpoint/2010/main" val="2876251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152875"/>
            <a:ext cx="7886700" cy="1325563"/>
          </a:xfrm>
        </p:spPr>
        <p:txBody>
          <a:bodyPr>
            <a:normAutofit/>
          </a:bodyPr>
          <a:lstStyle/>
          <a:p>
            <a:r>
              <a:rPr lang="en-US" sz="4400" dirty="0" smtClean="0"/>
              <a:t>Step </a:t>
            </a:r>
            <a:r>
              <a:rPr lang="en-US" sz="4400" dirty="0" smtClean="0"/>
              <a:t>2: Tasks</a:t>
            </a:r>
            <a:endParaRPr lang="en-US" sz="4400" dirty="0"/>
          </a:p>
        </p:txBody>
      </p:sp>
      <p:sp>
        <p:nvSpPr>
          <p:cNvPr id="137219" name="Rectangle 3"/>
          <p:cNvSpPr>
            <a:spLocks noGrp="1" noChangeArrowheads="1"/>
          </p:cNvSpPr>
          <p:nvPr>
            <p:ph sz="half" idx="1"/>
          </p:nvPr>
        </p:nvSpPr>
        <p:spPr>
          <a:xfrm>
            <a:off x="457200" y="1478438"/>
            <a:ext cx="4267200" cy="4617561"/>
          </a:xfrm>
        </p:spPr>
        <p:txBody>
          <a:bodyPr>
            <a:noAutofit/>
          </a:bodyPr>
          <a:lstStyle/>
          <a:p>
            <a:pPr marL="339725" indent="-339725">
              <a:buFont typeface="+mj-lt"/>
              <a:buAutoNum type="arabicPeriod"/>
            </a:pPr>
            <a:r>
              <a:rPr lang="en-US" sz="2400" dirty="0"/>
              <a:t>State expected outcomes for </a:t>
            </a:r>
            <a:r>
              <a:rPr lang="en-US" sz="2400" dirty="0" smtClean="0"/>
              <a:t>behavior and </a:t>
            </a:r>
            <a:r>
              <a:rPr lang="en-US" sz="2400" dirty="0"/>
              <a:t>environment</a:t>
            </a:r>
          </a:p>
          <a:p>
            <a:pPr marL="339725" indent="-339725">
              <a:buFont typeface="+mj-lt"/>
              <a:buAutoNum type="arabicPeriod"/>
            </a:pPr>
            <a:r>
              <a:rPr lang="en-US" sz="2400" dirty="0" smtClean="0"/>
              <a:t>Specify </a:t>
            </a:r>
            <a:r>
              <a:rPr lang="en-US" sz="2400" dirty="0"/>
              <a:t>performance objectives </a:t>
            </a:r>
            <a:r>
              <a:rPr lang="en-US" sz="2400" dirty="0" smtClean="0"/>
              <a:t>for behavioral </a:t>
            </a:r>
            <a:r>
              <a:rPr lang="en-US" sz="2400" dirty="0"/>
              <a:t>and </a:t>
            </a:r>
            <a:r>
              <a:rPr lang="en-US" sz="2400" dirty="0" smtClean="0"/>
              <a:t>environmental outcomes</a:t>
            </a:r>
            <a:endParaRPr lang="en-US" sz="2400" dirty="0"/>
          </a:p>
          <a:p>
            <a:pPr marL="339725" indent="-339725">
              <a:buFont typeface="+mj-lt"/>
              <a:buAutoNum type="arabicPeriod"/>
            </a:pPr>
            <a:r>
              <a:rPr lang="en-US" sz="2400" dirty="0" smtClean="0"/>
              <a:t>Select </a:t>
            </a:r>
            <a:r>
              <a:rPr lang="en-US" sz="2400" dirty="0"/>
              <a:t>determinants for </a:t>
            </a:r>
            <a:r>
              <a:rPr lang="en-US" sz="2400" dirty="0" smtClean="0"/>
              <a:t>behavioral and </a:t>
            </a:r>
            <a:r>
              <a:rPr lang="en-US" sz="2400" dirty="0"/>
              <a:t>environmental outcomes</a:t>
            </a:r>
          </a:p>
          <a:p>
            <a:pPr marL="339725" indent="-339725">
              <a:buFont typeface="+mj-lt"/>
              <a:buAutoNum type="arabicPeriod"/>
            </a:pPr>
            <a:r>
              <a:rPr lang="en-US" sz="2400" dirty="0" smtClean="0"/>
              <a:t>Construct </a:t>
            </a:r>
            <a:r>
              <a:rPr lang="en-US" sz="2400" dirty="0"/>
              <a:t>matrices of </a:t>
            </a:r>
            <a:r>
              <a:rPr lang="en-US" sz="2400" dirty="0" smtClean="0"/>
              <a:t>change objectives</a:t>
            </a:r>
            <a:endParaRPr lang="en-US" sz="2400" dirty="0"/>
          </a:p>
          <a:p>
            <a:pPr marL="339725" indent="-339725">
              <a:buFont typeface="+mj-lt"/>
              <a:buAutoNum type="arabicPeriod"/>
            </a:pPr>
            <a:r>
              <a:rPr lang="en-US" sz="2400" dirty="0" smtClean="0"/>
              <a:t>Create </a:t>
            </a:r>
            <a:r>
              <a:rPr lang="en-US" sz="2400" dirty="0"/>
              <a:t>a logic model of change</a:t>
            </a: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3</a:t>
            </a:fld>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2133600"/>
            <a:ext cx="3715941" cy="2477294"/>
          </a:xfrm>
        </p:spPr>
      </p:pic>
    </p:spTree>
    <p:extLst>
      <p:ext uri="{BB962C8B-B14F-4D97-AF65-F5344CB8AC3E}">
        <p14:creationId xmlns:p14="http://schemas.microsoft.com/office/powerpoint/2010/main" val="2308816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457200" y="533400"/>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US" sz="4400" dirty="0"/>
              <a:t>Differentiation by Developmental Stage</a:t>
            </a:r>
          </a:p>
        </p:txBody>
      </p:sp>
      <p:sp>
        <p:nvSpPr>
          <p:cNvPr id="259075" name="Rectangle 3"/>
          <p:cNvSpPr>
            <a:spLocks noGrp="1" noChangeArrowheads="1"/>
          </p:cNvSpPr>
          <p:nvPr>
            <p:ph type="body" idx="1"/>
          </p:nvPr>
        </p:nvSpPr>
        <p:spPr>
          <a:xfrm>
            <a:off x="628650" y="1981200"/>
            <a:ext cx="7886700" cy="4351338"/>
          </a:xfrm>
        </p:spPr>
        <p:txBody>
          <a:bodyPr>
            <a:normAutofit/>
          </a:bodyPr>
          <a:lstStyle/>
          <a:p>
            <a:pPr>
              <a:buSzPct val="100000"/>
            </a:pPr>
            <a:r>
              <a:rPr lang="en-US" sz="2400" dirty="0"/>
              <a:t>In the Cystic Fibrosis Family Education Program, planners asked: What should the child with cystic fibrosis be able to do to manage the disease? </a:t>
            </a:r>
          </a:p>
          <a:p>
            <a:pPr>
              <a:spcBef>
                <a:spcPct val="40000"/>
              </a:spcBef>
              <a:buSzPct val="100000"/>
            </a:pPr>
            <a:r>
              <a:rPr lang="en-US" sz="2400" dirty="0"/>
              <a:t>Because the ages of children in the CF population spanned the range of 4 through 18 years, the planners asked how the performance objectives would be different for the developmental stages represented by:</a:t>
            </a:r>
          </a:p>
          <a:p>
            <a:pPr lvl="1">
              <a:spcBef>
                <a:spcPts val="2400"/>
              </a:spcBef>
            </a:pPr>
            <a:r>
              <a:rPr lang="en-US" sz="2100" dirty="0" smtClean="0"/>
              <a:t>Preschoolers </a:t>
            </a:r>
            <a:r>
              <a:rPr lang="en-US" sz="2100" dirty="0"/>
              <a:t>ages 4 through 6</a:t>
            </a:r>
          </a:p>
          <a:p>
            <a:pPr lvl="1"/>
            <a:r>
              <a:rPr lang="en-US" sz="2100" dirty="0"/>
              <a:t>School-age children ages 7 through 11</a:t>
            </a:r>
          </a:p>
          <a:p>
            <a:pPr lvl="1"/>
            <a:r>
              <a:rPr lang="en-US" sz="2100" dirty="0"/>
              <a:t>Adolescents ages 12 through 18</a:t>
            </a:r>
          </a:p>
        </p:txBody>
      </p:sp>
    </p:spTree>
    <p:extLst>
      <p:ext uri="{BB962C8B-B14F-4D97-AF65-F5344CB8AC3E}">
        <p14:creationId xmlns:p14="http://schemas.microsoft.com/office/powerpoint/2010/main" val="3125149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81000"/>
            <a:ext cx="7886700" cy="1325563"/>
          </a:xfrm>
        </p:spPr>
        <p:txBody>
          <a:bodyPr>
            <a:normAutofit/>
          </a:bodyPr>
          <a:lstStyle/>
          <a:p>
            <a:r>
              <a:rPr lang="en-US" sz="4400" dirty="0" smtClean="0"/>
              <a:t>Task 5: Create a Logic </a:t>
            </a:r>
            <a:r>
              <a:rPr lang="en-US" sz="4400" dirty="0" smtClean="0"/>
              <a:t>Model of </a:t>
            </a:r>
            <a:r>
              <a:rPr lang="en-US" sz="4400" dirty="0" smtClean="0"/>
              <a:t>Change</a:t>
            </a:r>
            <a:endParaRPr lang="en-US" sz="4400" dirty="0"/>
          </a:p>
        </p:txBody>
      </p:sp>
      <p:sp>
        <p:nvSpPr>
          <p:cNvPr id="16" name="Slide Number Placeholder 15"/>
          <p:cNvSpPr>
            <a:spLocks noGrp="1"/>
          </p:cNvSpPr>
          <p:nvPr>
            <p:ph type="sldNum" sz="quarter" idx="12"/>
          </p:nvPr>
        </p:nvSpPr>
        <p:spPr/>
        <p:txBody>
          <a:bodyPr/>
          <a:lstStyle/>
          <a:p>
            <a:fld id="{62CDD89C-9B7B-483B-B85C-9F4C5B5A58B8}" type="slidenum">
              <a:rPr lang="en-US" smtClean="0"/>
              <a:pPr/>
              <a:t>31</a:t>
            </a:fld>
            <a:endParaRPr lang="en-US"/>
          </a:p>
        </p:txBody>
      </p:sp>
      <p:sp>
        <p:nvSpPr>
          <p:cNvPr id="42" name="TextBox 41"/>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a:t>
            </a:r>
            <a:r>
              <a:rPr lang="en-US" b="1" dirty="0" smtClean="0">
                <a:solidFill>
                  <a:srgbClr val="2E4485"/>
                </a:solidFill>
                <a:latin typeface="HelveticaNeue Condensed"/>
                <a:cs typeface="HelveticaNeue Condensed"/>
              </a:rPr>
              <a:t>5.1</a:t>
            </a:r>
            <a:endParaRPr lang="en-US" b="1" dirty="0">
              <a:solidFill>
                <a:srgbClr val="2E4485"/>
              </a:solidFill>
              <a:latin typeface="HelveticaNeue Condensed"/>
              <a:cs typeface="HelveticaNeue Condensed"/>
            </a:endParaRPr>
          </a:p>
        </p:txBody>
      </p:sp>
      <p:sp>
        <p:nvSpPr>
          <p:cNvPr id="2" name="TextBox 1"/>
          <p:cNvSpPr txBox="1"/>
          <p:nvPr/>
        </p:nvSpPr>
        <p:spPr>
          <a:xfrm>
            <a:off x="2057400" y="2743200"/>
            <a:ext cx="2370714" cy="646331"/>
          </a:xfrm>
          <a:prstGeom prst="rect">
            <a:avLst/>
          </a:prstGeom>
          <a:noFill/>
        </p:spPr>
        <p:txBody>
          <a:bodyPr wrap="none" rtlCol="0">
            <a:spAutoFit/>
          </a:bodyPr>
          <a:lstStyle/>
          <a:p>
            <a:r>
              <a:rPr lang="en-US" dirty="0"/>
              <a:t>INSERT Figure </a:t>
            </a:r>
            <a:r>
              <a:rPr lang="en-US" dirty="0" smtClean="0"/>
              <a:t>5.1 </a:t>
            </a:r>
            <a:r>
              <a:rPr lang="en-US" dirty="0"/>
              <a:t>HERE</a:t>
            </a:r>
          </a:p>
          <a:p>
            <a:endParaRPr lang="en-US" dirty="0"/>
          </a:p>
        </p:txBody>
      </p:sp>
    </p:spTree>
    <p:extLst>
      <p:ext uri="{BB962C8B-B14F-4D97-AF65-F5344CB8AC3E}">
        <p14:creationId xmlns:p14="http://schemas.microsoft.com/office/powerpoint/2010/main" val="417154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886700" cy="2852737"/>
          </a:xfrm>
        </p:spPr>
        <p:txBody>
          <a:bodyPr>
            <a:normAutofit/>
          </a:bodyPr>
          <a:lstStyle/>
          <a:p>
            <a:r>
              <a:rPr lang="en-US" sz="5400" dirty="0" smtClean="0"/>
              <a:t>Example</a:t>
            </a:r>
            <a:endParaRPr lang="en-US" sz="5400" dirty="0"/>
          </a:p>
        </p:txBody>
      </p:sp>
      <p:sp>
        <p:nvSpPr>
          <p:cNvPr id="6" name="Text Placeholder 5"/>
          <p:cNvSpPr>
            <a:spLocks noGrp="1"/>
          </p:cNvSpPr>
          <p:nvPr>
            <p:ph type="body" idx="1"/>
          </p:nvPr>
        </p:nvSpPr>
        <p:spPr>
          <a:xfrm>
            <a:off x="914400" y="3276600"/>
            <a:ext cx="7086600" cy="2133600"/>
          </a:xfrm>
        </p:spPr>
        <p:txBody>
          <a:bodyPr>
            <a:normAutofit/>
          </a:bodyPr>
          <a:lstStyle/>
          <a:p>
            <a:r>
              <a:rPr lang="en-US" sz="3900" dirty="0" smtClean="0">
                <a:solidFill>
                  <a:schemeClr val="tx1"/>
                </a:solidFill>
                <a:latin typeface="+mj-lt"/>
              </a:rPr>
              <a:t>It’s Your Game…Keep It Real (IYG)</a:t>
            </a:r>
          </a:p>
          <a:p>
            <a:endParaRPr lang="en-US" dirty="0" smtClean="0">
              <a:solidFill>
                <a:schemeClr val="tx1"/>
              </a:solidFill>
              <a:latin typeface="+mj-lt"/>
            </a:endParaRPr>
          </a:p>
          <a:p>
            <a:pPr algn="ctr"/>
            <a:r>
              <a:rPr lang="en-US" sz="3200" dirty="0" smtClean="0">
                <a:solidFill>
                  <a:schemeClr val="tx1"/>
                </a:solidFill>
                <a:latin typeface="+mj-lt"/>
              </a:rPr>
              <a:t>A sexual health education program for middle school students</a:t>
            </a:r>
          </a:p>
          <a:p>
            <a:endParaRPr lang="en-US" sz="3200" dirty="0">
              <a:solidFill>
                <a:schemeClr val="tx1"/>
              </a:solidFill>
              <a:latin typeface="+mj-lt"/>
            </a:endParaRPr>
          </a:p>
          <a:p>
            <a:endParaRPr lang="en-US" sz="3200" dirty="0">
              <a:solidFill>
                <a:schemeClr val="tx1"/>
              </a:solidFill>
              <a:latin typeface="+mj-lt"/>
            </a:endParaRPr>
          </a:p>
        </p:txBody>
      </p:sp>
      <p:sp>
        <p:nvSpPr>
          <p:cNvPr id="4" name="Slide Number Placeholder 3"/>
          <p:cNvSpPr>
            <a:spLocks noGrp="1"/>
          </p:cNvSpPr>
          <p:nvPr>
            <p:ph type="sldNum" sz="quarter" idx="12"/>
          </p:nvPr>
        </p:nvSpPr>
        <p:spPr/>
        <p:txBody>
          <a:bodyPr/>
          <a:lstStyle/>
          <a:p>
            <a:fld id="{62CDD89C-9B7B-483B-B85C-9F4C5B5A58B8}" type="slidenum">
              <a:rPr lang="en-US" smtClean="0"/>
              <a:pPr/>
              <a:t>32</a:t>
            </a:fld>
            <a:endParaRPr 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val="2541512876"/>
              </p:ext>
            </p:extLst>
          </p:nvPr>
        </p:nvGraphicFramePr>
        <p:xfrm>
          <a:off x="6726115" y="1221214"/>
          <a:ext cx="1600200" cy="1308100"/>
        </p:xfrm>
        <a:graphic>
          <a:graphicData uri="http://schemas.openxmlformats.org/presentationml/2006/ole">
            <mc:AlternateContent xmlns:mc="http://schemas.openxmlformats.org/markup-compatibility/2006">
              <mc:Choice xmlns:v="urn:schemas-microsoft-com:vml" Requires="v">
                <p:oleObj spid="_x0000_s1081"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115" y="1221214"/>
                        <a:ext cx="16002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0925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06563"/>
            <a:ext cx="7886700" cy="4500563"/>
          </a:xfrm>
        </p:spPr>
        <p:txBody>
          <a:bodyPr>
            <a:normAutofit fontScale="92500" lnSpcReduction="10000"/>
          </a:bodyPr>
          <a:lstStyle/>
          <a:p>
            <a:pPr marL="234950" indent="-234950"/>
            <a:r>
              <a:rPr lang="en-US" sz="3000" dirty="0" smtClean="0"/>
              <a:t>From the need assessment, the planning group identified the primary health-related behavior outcome for the priority population (middle school students) as:</a:t>
            </a:r>
          </a:p>
          <a:p>
            <a:pPr marL="574675" lvl="1" indent="-234950">
              <a:spcBef>
                <a:spcPts val="750"/>
              </a:spcBef>
            </a:pPr>
            <a:r>
              <a:rPr lang="en-US" sz="2600" dirty="0"/>
              <a:t>Choose not to have </a:t>
            </a:r>
            <a:r>
              <a:rPr lang="en-US" sz="2600" dirty="0" smtClean="0"/>
              <a:t>sex</a:t>
            </a:r>
            <a:endParaRPr lang="en-US" sz="2600" dirty="0" smtClean="0"/>
          </a:p>
          <a:p>
            <a:pPr marL="234950" indent="-234950"/>
            <a:r>
              <a:rPr lang="en-US" sz="3000" dirty="0" smtClean="0"/>
              <a:t>Additional behavioral outcomes:</a:t>
            </a:r>
          </a:p>
          <a:p>
            <a:pPr marL="574675" lvl="1" indent="-231775"/>
            <a:r>
              <a:rPr lang="en-US" sz="2600" dirty="0" smtClean="0"/>
              <a:t>Have </a:t>
            </a:r>
            <a:r>
              <a:rPr lang="en-US" sz="2600" dirty="0"/>
              <a:t>healthy </a:t>
            </a:r>
            <a:r>
              <a:rPr lang="en-US" sz="2600" dirty="0" smtClean="0"/>
              <a:t>friendships and </a:t>
            </a:r>
            <a:r>
              <a:rPr lang="en-US" sz="2600" dirty="0"/>
              <a:t>dating </a:t>
            </a:r>
            <a:r>
              <a:rPr lang="en-US" sz="2600" dirty="0" smtClean="0"/>
              <a:t>relationships</a:t>
            </a:r>
          </a:p>
          <a:p>
            <a:pPr marL="574675" lvl="1" indent="-231775"/>
            <a:r>
              <a:rPr lang="en-US" sz="2600" dirty="0" smtClean="0"/>
              <a:t>Use </a:t>
            </a:r>
            <a:r>
              <a:rPr lang="en-US" sz="2600" dirty="0"/>
              <a:t>condoms correctly and consistently when having </a:t>
            </a:r>
            <a:r>
              <a:rPr lang="en-US" sz="2600" dirty="0" smtClean="0"/>
              <a:t>sex</a:t>
            </a:r>
          </a:p>
          <a:p>
            <a:pPr marL="574675" lvl="1" indent="-231775"/>
            <a:r>
              <a:rPr lang="en-US" sz="2600" dirty="0" smtClean="0"/>
              <a:t>Use an </a:t>
            </a:r>
            <a:r>
              <a:rPr lang="en-US" sz="2600" dirty="0"/>
              <a:t>effective method of birth control along with </a:t>
            </a:r>
            <a:r>
              <a:rPr lang="en-US" sz="2600" dirty="0" smtClean="0"/>
              <a:t>condoms</a:t>
            </a:r>
          </a:p>
          <a:p>
            <a:pPr marL="574675" lvl="1" indent="-231775"/>
            <a:r>
              <a:rPr lang="en-US" sz="2600" dirty="0" smtClean="0"/>
              <a:t>Obtain regular </a:t>
            </a:r>
            <a:r>
              <a:rPr lang="en-US" sz="2600" dirty="0"/>
              <a:t>testing </a:t>
            </a:r>
            <a:r>
              <a:rPr lang="en-US" sz="2600" dirty="0" smtClean="0"/>
              <a:t>for pregnancy</a:t>
            </a:r>
            <a:r>
              <a:rPr lang="en-US" sz="2600" dirty="0"/>
              <a:t>, HIV, and STIs if </a:t>
            </a:r>
            <a:r>
              <a:rPr lang="en-US" sz="2600" dirty="0" smtClean="0"/>
              <a:t>sexually </a:t>
            </a:r>
            <a:r>
              <a:rPr lang="en-US" sz="2600" dirty="0"/>
              <a:t>active</a:t>
            </a:r>
            <a:endParaRPr lang="en-US" sz="2600" dirty="0" smtClean="0"/>
          </a:p>
          <a:p>
            <a:pPr marL="577850" lvl="1" indent="-234950"/>
            <a:endParaRPr lang="en-US" sz="2500" dirty="0" smtClean="0"/>
          </a:p>
        </p:txBody>
      </p:sp>
      <p:sp>
        <p:nvSpPr>
          <p:cNvPr id="4" name="Slide Number Placeholder 3"/>
          <p:cNvSpPr>
            <a:spLocks noGrp="1"/>
          </p:cNvSpPr>
          <p:nvPr>
            <p:ph type="sldNum" sz="quarter" idx="12"/>
          </p:nvPr>
        </p:nvSpPr>
        <p:spPr/>
        <p:txBody>
          <a:bodyPr/>
          <a:lstStyle/>
          <a:p>
            <a:fld id="{62CDD89C-9B7B-483B-B85C-9F4C5B5A58B8}" type="slidenum">
              <a:rPr lang="en-US" smtClean="0"/>
              <a:pPr/>
              <a:t>33</a:t>
            </a:fld>
            <a:endParaRPr lang="en-US"/>
          </a:p>
        </p:txBody>
      </p:sp>
      <p:sp>
        <p:nvSpPr>
          <p:cNvPr id="7" name="Title 1"/>
          <p:cNvSpPr>
            <a:spLocks noGrp="1"/>
          </p:cNvSpPr>
          <p:nvPr>
            <p:ph type="title"/>
          </p:nvPr>
        </p:nvSpPr>
        <p:spPr>
          <a:xfrm>
            <a:off x="350227" y="381000"/>
            <a:ext cx="8458200" cy="1325563"/>
          </a:xfrm>
        </p:spPr>
        <p:txBody>
          <a:bodyPr>
            <a:normAutofit fontScale="90000"/>
          </a:bodyPr>
          <a:lstStyle/>
          <a:p>
            <a:r>
              <a:rPr lang="en-US" sz="4900" dirty="0"/>
              <a:t>Task 1: </a:t>
            </a:r>
            <a:r>
              <a:rPr lang="en-US" sz="4900" dirty="0"/>
              <a:t>State </a:t>
            </a:r>
            <a:r>
              <a:rPr lang="en-US" sz="4900" dirty="0" smtClean="0"/>
              <a:t>Expected Outcomes </a:t>
            </a:r>
            <a:r>
              <a:rPr lang="en-US" sz="4900" dirty="0"/>
              <a:t>for </a:t>
            </a:r>
            <a:r>
              <a:rPr lang="en-US" sz="4900" dirty="0" smtClean="0"/>
              <a:t>Behavior </a:t>
            </a:r>
            <a:r>
              <a:rPr lang="en-US" sz="4900" dirty="0"/>
              <a:t>and </a:t>
            </a:r>
            <a:r>
              <a:rPr lang="en-US" sz="4900" dirty="0" smtClean="0"/>
              <a:t>Environment</a:t>
            </a:r>
            <a:r>
              <a:rPr lang="en-US" dirty="0"/>
              <a:t/>
            </a:r>
            <a:br>
              <a:rPr lang="en-US" dirty="0"/>
            </a:br>
            <a:endParaRPr lang="en-US" dirty="0"/>
          </a:p>
        </p:txBody>
      </p:sp>
      <p:graphicFrame>
        <p:nvGraphicFramePr>
          <p:cNvPr id="8" name="Object 5"/>
          <p:cNvGraphicFramePr>
            <a:graphicFrameLocks noChangeAspect="1"/>
          </p:cNvGraphicFramePr>
          <p:nvPr>
            <p:extLst>
              <p:ext uri="{D42A27DB-BD31-4B8C-83A1-F6EECF244321}">
                <p14:modId xmlns:p14="http://schemas.microsoft.com/office/powerpoint/2010/main" val="856662564"/>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2053"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2275746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Outcomes (Interpersonal)</a:t>
            </a:r>
            <a:endParaRPr lang="en-US" dirty="0"/>
          </a:p>
        </p:txBody>
      </p:sp>
      <p:sp>
        <p:nvSpPr>
          <p:cNvPr id="3" name="Content Placeholder 2"/>
          <p:cNvSpPr>
            <a:spLocks noGrp="1"/>
          </p:cNvSpPr>
          <p:nvPr>
            <p:ph idx="1"/>
          </p:nvPr>
        </p:nvSpPr>
        <p:spPr>
          <a:xfrm>
            <a:off x="628650" y="1825625"/>
            <a:ext cx="4095750" cy="4351338"/>
          </a:xfrm>
        </p:spPr>
        <p:txBody>
          <a:bodyPr>
            <a:normAutofit/>
          </a:bodyPr>
          <a:lstStyle/>
          <a:p>
            <a:r>
              <a:rPr lang="en-US" sz="2800" dirty="0"/>
              <a:t>Parents communicate with their child about dating, intimate/healthy relationships, </a:t>
            </a:r>
            <a:r>
              <a:rPr lang="en-US" sz="2800" dirty="0" smtClean="0"/>
              <a:t>and sexual behavior</a:t>
            </a:r>
            <a:endParaRPr lang="en-US" sz="2800" dirty="0"/>
          </a:p>
          <a:p>
            <a:r>
              <a:rPr lang="en-US" sz="2800" dirty="0" smtClean="0"/>
              <a:t>Parents </a:t>
            </a:r>
            <a:r>
              <a:rPr lang="en-US" sz="2800" dirty="0"/>
              <a:t>monitor their child’s time, friendships, and dating </a:t>
            </a:r>
            <a:r>
              <a:rPr lang="en-US" sz="2800" dirty="0" smtClean="0"/>
              <a:t>activities</a:t>
            </a:r>
            <a:endParaRPr lang="en-US" sz="28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34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209800"/>
            <a:ext cx="3732276" cy="2483788"/>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51133713"/>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3077" name="Photo Editor Photo" r:id="rId4" imgW="20919820" imgH="14323810" progId="">
                  <p:embed/>
                </p:oleObj>
              </mc:Choice>
              <mc:Fallback>
                <p:oleObj name="Photo Editor Photo" r:id="rId4" imgW="20919820" imgH="14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1334832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CDD89C-9B7B-483B-B85C-9F4C5B5A58B8}" type="slidenum">
              <a:rPr lang="en-US" smtClean="0"/>
              <a:pPr/>
              <a:t>35</a:t>
            </a:fld>
            <a:endParaRPr lang="en-US" dirty="0"/>
          </a:p>
        </p:txBody>
      </p:sp>
      <p:sp>
        <p:nvSpPr>
          <p:cNvPr id="6" name="Rectangle 3"/>
          <p:cNvSpPr>
            <a:spLocks noGrp="1" noChangeArrowheads="1"/>
          </p:cNvSpPr>
          <p:nvPr>
            <p:ph idx="1"/>
          </p:nvPr>
        </p:nvSpPr>
        <p:spPr>
          <a:xfrm>
            <a:off x="628650" y="1762615"/>
            <a:ext cx="7886700" cy="4952999"/>
          </a:xfrm>
        </p:spPr>
        <p:txBody>
          <a:bodyPr>
            <a:normAutofit/>
          </a:bodyPr>
          <a:lstStyle/>
          <a:p>
            <a:pPr lvl="1">
              <a:lnSpc>
                <a:spcPct val="90000"/>
              </a:lnSpc>
              <a:buFont typeface="Wingdings" pitchFamily="2" charset="2"/>
              <a:buNone/>
            </a:pPr>
            <a:endParaRPr lang="en-US" dirty="0" smtClean="0"/>
          </a:p>
          <a:p>
            <a:pPr>
              <a:buSzPct val="100000"/>
            </a:pPr>
            <a:r>
              <a:rPr lang="en-US" sz="2400" dirty="0"/>
              <a:t>Clarify the exact performance expected from someone affected by the program</a:t>
            </a:r>
          </a:p>
          <a:p>
            <a:pPr>
              <a:buSzPct val="100000"/>
            </a:pPr>
            <a:r>
              <a:rPr lang="en-US" sz="2400" dirty="0"/>
              <a:t>Observable subset of performance</a:t>
            </a:r>
          </a:p>
          <a:p>
            <a:pPr>
              <a:buBlip>
                <a:blip r:embed="rId3"/>
              </a:buBlip>
            </a:pPr>
            <a:endParaRPr lang="en-US" sz="2400" dirty="0"/>
          </a:p>
          <a:p>
            <a:pPr>
              <a:buNone/>
            </a:pPr>
            <a:r>
              <a:rPr lang="en-US" sz="2400" b="1" dirty="0">
                <a:solidFill>
                  <a:srgbClr val="A50021"/>
                </a:solidFill>
              </a:rPr>
              <a:t>	</a:t>
            </a:r>
            <a:r>
              <a:rPr lang="en-US" sz="2400" dirty="0">
                <a:solidFill>
                  <a:srgbClr val="00ADEF"/>
                </a:solidFill>
              </a:rPr>
              <a:t>What do the participants of this program need to do to perform the behavior?</a:t>
            </a:r>
          </a:p>
          <a:p>
            <a:endParaRPr lang="en-US" sz="2000" b="1" dirty="0">
              <a:solidFill>
                <a:srgbClr val="A50021"/>
              </a:solidFill>
            </a:endParaRPr>
          </a:p>
          <a:p>
            <a:pPr marL="342900" lvl="1" indent="0">
              <a:lnSpc>
                <a:spcPct val="90000"/>
              </a:lnSpc>
              <a:buNone/>
            </a:pPr>
            <a:endParaRPr lang="en-US" sz="2800" dirty="0" smtClean="0"/>
          </a:p>
        </p:txBody>
      </p:sp>
      <p:sp>
        <p:nvSpPr>
          <p:cNvPr id="7" name="Title 1"/>
          <p:cNvSpPr txBox="1">
            <a:spLocks/>
          </p:cNvSpPr>
          <p:nvPr/>
        </p:nvSpPr>
        <p:spPr>
          <a:xfrm>
            <a:off x="266700" y="381000"/>
            <a:ext cx="8610600" cy="1676400"/>
          </a:xfrm>
          <a:prstGeom prst="rect">
            <a:avLst/>
          </a:prstGeom>
        </p:spPr>
        <p:txBody>
          <a:bodyPr vert="horz" lIns="91440" tIns="45720" rIns="91440" bIns="45720" rtlCol="0" anchor="ctr">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300" dirty="0" smtClean="0"/>
              <a:t>Task 2: Specify Performance Objectives for Behavioral and Environmental Outcomes</a:t>
            </a:r>
            <a:r>
              <a:rPr lang="en-US" sz="4900" dirty="0" smtClean="0"/>
              <a:t/>
            </a:r>
            <a:br>
              <a:rPr lang="en-US" sz="4900" dirty="0" smtClean="0"/>
            </a:br>
            <a:endParaRPr lang="en-US" dirty="0"/>
          </a:p>
        </p:txBody>
      </p:sp>
      <p:graphicFrame>
        <p:nvGraphicFramePr>
          <p:cNvPr id="8" name="Object 5"/>
          <p:cNvGraphicFramePr>
            <a:graphicFrameLocks noChangeAspect="1"/>
          </p:cNvGraphicFramePr>
          <p:nvPr>
            <p:extLst>
              <p:ext uri="{D42A27DB-BD31-4B8C-83A1-F6EECF244321}">
                <p14:modId xmlns:p14="http://schemas.microsoft.com/office/powerpoint/2010/main" val="3651133713"/>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4101" name="Photo Editor Photo" r:id="rId4" imgW="20919820" imgH="14323810" progId="">
                  <p:embed/>
                </p:oleObj>
              </mc:Choice>
              <mc:Fallback>
                <p:oleObj name="Photo Editor Photo" r:id="rId4" imgW="20919820" imgH="14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4183009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0"/>
            <a:ext cx="8763000" cy="1066800"/>
          </a:xfrm>
        </p:spPr>
        <p:txBody>
          <a:bodyPr>
            <a:normAutofit fontScale="90000"/>
          </a:bodyPr>
          <a:lstStyle/>
          <a:p>
            <a:pPr eaLnBrk="1" fontAlgn="auto" hangingPunct="1">
              <a:spcBef>
                <a:spcPts val="0"/>
              </a:spcBef>
              <a:spcAft>
                <a:spcPts val="0"/>
              </a:spcAft>
              <a:defRPr/>
            </a:pPr>
            <a:r>
              <a:rPr lang="en-US" sz="4000" dirty="0" smtClean="0"/>
              <a:t>Example: P</a:t>
            </a:r>
            <a:r>
              <a:rPr lang="en-US" sz="4000" dirty="0" smtClean="0"/>
              <a:t>erformance </a:t>
            </a:r>
            <a:r>
              <a:rPr lang="en-US" sz="4000" dirty="0" smtClean="0"/>
              <a:t>Objectives for </a:t>
            </a:r>
            <a:br>
              <a:rPr lang="en-US" sz="4000" dirty="0" smtClean="0"/>
            </a:br>
            <a:r>
              <a:rPr lang="en-US" sz="4000" i="1" dirty="0" smtClean="0"/>
              <a:t>Students </a:t>
            </a:r>
            <a:r>
              <a:rPr lang="en-US" sz="4000" i="1" dirty="0" smtClean="0"/>
              <a:t>Will </a:t>
            </a:r>
            <a:r>
              <a:rPr lang="en-US" sz="4000" i="1" dirty="0" smtClean="0"/>
              <a:t>Choose Not </a:t>
            </a:r>
            <a:r>
              <a:rPr lang="en-US" sz="4000" i="1" dirty="0" smtClean="0"/>
              <a:t>Have Sex</a:t>
            </a:r>
            <a:r>
              <a:rPr lang="en-US" i="1" dirty="0" smtClean="0"/>
              <a:t> </a:t>
            </a:r>
          </a:p>
        </p:txBody>
      </p:sp>
      <p:sp>
        <p:nvSpPr>
          <p:cNvPr id="36867" name="Rectangle 3"/>
          <p:cNvSpPr>
            <a:spLocks noGrp="1" noChangeArrowheads="1"/>
          </p:cNvSpPr>
          <p:nvPr>
            <p:ph type="body" sz="half" idx="1"/>
          </p:nvPr>
        </p:nvSpPr>
        <p:spPr>
          <a:xfrm>
            <a:off x="762000" y="2514600"/>
            <a:ext cx="7248525" cy="3276600"/>
          </a:xfrm>
        </p:spPr>
        <p:txBody>
          <a:bodyPr/>
          <a:lstStyle/>
          <a:p>
            <a:pPr eaLnBrk="1" hangingPunct="1">
              <a:buFont typeface="Wingdings" pitchFamily="2" charset="2"/>
              <a:buNone/>
            </a:pPr>
            <a:r>
              <a:rPr lang="en-US" sz="2800" dirty="0" smtClean="0"/>
              <a:t>Students will:</a:t>
            </a:r>
          </a:p>
          <a:p>
            <a:pPr lvl="1" eaLnBrk="1" hangingPunct="1"/>
            <a:r>
              <a:rPr lang="en-US" sz="2400" dirty="0" smtClean="0"/>
              <a:t>Make the decision to not have sex</a:t>
            </a:r>
          </a:p>
          <a:p>
            <a:pPr lvl="1" eaLnBrk="1" hangingPunct="1"/>
            <a:r>
              <a:rPr lang="en-US" sz="2400" dirty="0" smtClean="0"/>
              <a:t>Communicate personal limits to partner regarding sex</a:t>
            </a:r>
          </a:p>
          <a:p>
            <a:pPr lvl="1" eaLnBrk="1" hangingPunct="1"/>
            <a:r>
              <a:rPr lang="en-US" sz="2400" dirty="0" smtClean="0"/>
              <a:t>Avoid high-risk situations which could lead to unwanted sex, i.e., using alcohol, drugs</a:t>
            </a:r>
          </a:p>
          <a:p>
            <a:pPr lvl="1" eaLnBrk="1" hangingPunct="1"/>
            <a:r>
              <a:rPr lang="en-US" sz="2400" dirty="0" smtClean="0"/>
              <a:t>Refuse to have sex</a:t>
            </a:r>
          </a:p>
        </p:txBody>
      </p:sp>
      <p:graphicFrame>
        <p:nvGraphicFramePr>
          <p:cNvPr id="4" name="Object 5"/>
          <p:cNvGraphicFramePr>
            <a:graphicFrameLocks noChangeAspect="1"/>
          </p:cNvGraphicFramePr>
          <p:nvPr>
            <p:extLst>
              <p:ext uri="{D42A27DB-BD31-4B8C-83A1-F6EECF244321}">
                <p14:modId xmlns:p14="http://schemas.microsoft.com/office/powerpoint/2010/main" val="3651133713"/>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5125" name="Photo Editor Photo" r:id="rId4" imgW="20919820" imgH="14323810" progId="">
                  <p:embed/>
                </p:oleObj>
              </mc:Choice>
              <mc:Fallback>
                <p:oleObj name="Photo Editor Photo" r:id="rId4" imgW="20919820" imgH="14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3081270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609600"/>
            <a:ext cx="8991600" cy="1066800"/>
          </a:xfrm>
        </p:spPr>
        <p:txBody>
          <a:bodyPr>
            <a:normAutofit fontScale="90000"/>
          </a:bodyPr>
          <a:lstStyle/>
          <a:p>
            <a:pPr eaLnBrk="1" fontAlgn="auto" hangingPunct="1">
              <a:spcBef>
                <a:spcPts val="1200"/>
              </a:spcBef>
              <a:spcAft>
                <a:spcPts val="0"/>
              </a:spcAft>
              <a:defRPr/>
            </a:pPr>
            <a:r>
              <a:rPr lang="en-US" dirty="0" smtClean="0">
                <a:solidFill>
                  <a:srgbClr val="FDF50B"/>
                </a:solidFill>
              </a:rPr>
              <a:t/>
            </a:r>
            <a:br>
              <a:rPr lang="en-US" dirty="0" smtClean="0">
                <a:solidFill>
                  <a:srgbClr val="FDF50B"/>
                </a:solidFill>
              </a:rPr>
            </a:br>
            <a:r>
              <a:rPr lang="en-US" sz="4000" dirty="0" smtClean="0"/>
              <a:t>Example P</a:t>
            </a:r>
            <a:r>
              <a:rPr lang="en-US" sz="4000" dirty="0" smtClean="0"/>
              <a:t>erformance </a:t>
            </a:r>
            <a:r>
              <a:rPr lang="en-US" sz="4000" dirty="0" smtClean="0"/>
              <a:t>Objectives for </a:t>
            </a:r>
            <a:r>
              <a:rPr lang="en-US" sz="4000" dirty="0" smtClean="0"/>
              <a:t>Interpersonal Environmental Outcome:</a:t>
            </a:r>
            <a:br>
              <a:rPr lang="en-US" sz="4000" dirty="0" smtClean="0"/>
            </a:br>
            <a:r>
              <a:rPr lang="en-US" sz="4000" i="1" dirty="0" smtClean="0"/>
              <a:t>Parents </a:t>
            </a:r>
            <a:r>
              <a:rPr lang="en-US" sz="4000" i="1" dirty="0" smtClean="0"/>
              <a:t>Talk With Child About Sexual Topics</a:t>
            </a:r>
            <a:endParaRPr lang="en-US" i="1" dirty="0" smtClean="0"/>
          </a:p>
        </p:txBody>
      </p:sp>
      <p:sp>
        <p:nvSpPr>
          <p:cNvPr id="37891" name="Rectangle 3"/>
          <p:cNvSpPr>
            <a:spLocks noGrp="1" noChangeArrowheads="1"/>
          </p:cNvSpPr>
          <p:nvPr>
            <p:ph type="body" sz="half" idx="1"/>
          </p:nvPr>
        </p:nvSpPr>
        <p:spPr>
          <a:xfrm>
            <a:off x="609600" y="2514600"/>
            <a:ext cx="8229600" cy="3200400"/>
          </a:xfrm>
        </p:spPr>
        <p:txBody>
          <a:bodyPr>
            <a:normAutofit lnSpcReduction="10000"/>
          </a:bodyPr>
          <a:lstStyle/>
          <a:p>
            <a:pPr eaLnBrk="1" hangingPunct="1">
              <a:buFont typeface="Wingdings" pitchFamily="2" charset="2"/>
              <a:buNone/>
            </a:pPr>
            <a:r>
              <a:rPr lang="en-US" sz="2800" dirty="0" smtClean="0"/>
              <a:t>Parents will:</a:t>
            </a:r>
          </a:p>
          <a:p>
            <a:pPr lvl="1" eaLnBrk="1" hangingPunct="1">
              <a:buFont typeface="Arial" pitchFamily="34" charset="0"/>
              <a:buChar char="•"/>
            </a:pPr>
            <a:r>
              <a:rPr lang="en-US" sz="2400" dirty="0" smtClean="0"/>
              <a:t>Plan to talk with their child</a:t>
            </a:r>
          </a:p>
          <a:p>
            <a:pPr lvl="1" eaLnBrk="1" hangingPunct="1">
              <a:buFont typeface="Arial" pitchFamily="34" charset="0"/>
              <a:buChar char="•"/>
            </a:pPr>
            <a:r>
              <a:rPr lang="en-US" sz="2400" dirty="0" smtClean="0"/>
              <a:t>Talk about advantages of abstinence</a:t>
            </a:r>
          </a:p>
          <a:p>
            <a:pPr lvl="1" eaLnBrk="1" hangingPunct="1">
              <a:buFont typeface="Arial" pitchFamily="34" charset="0"/>
              <a:buChar char="•"/>
            </a:pPr>
            <a:r>
              <a:rPr lang="en-US" sz="2400" dirty="0" smtClean="0"/>
              <a:t>Talk about using condoms &amp; contraception if sexually active</a:t>
            </a:r>
          </a:p>
          <a:p>
            <a:pPr lvl="1" eaLnBrk="1" hangingPunct="1">
              <a:buFont typeface="Arial" pitchFamily="34" charset="0"/>
              <a:buChar char="•"/>
            </a:pPr>
            <a:r>
              <a:rPr lang="en-US" sz="2400" dirty="0" smtClean="0"/>
              <a:t>Talk about how to avoid risky situations</a:t>
            </a:r>
          </a:p>
          <a:p>
            <a:pPr lvl="1" eaLnBrk="1" hangingPunct="1">
              <a:buFont typeface="Arial" pitchFamily="34" charset="0"/>
              <a:buChar char="•"/>
            </a:pPr>
            <a:r>
              <a:rPr lang="en-US" sz="2400" dirty="0" smtClean="0"/>
              <a:t>Listen to child’s feelings and opinions non-judgmentally </a:t>
            </a:r>
          </a:p>
          <a:p>
            <a:pPr lvl="1" eaLnBrk="1" hangingPunct="1">
              <a:buFont typeface="Arial" pitchFamily="34" charset="0"/>
              <a:buChar char="•"/>
            </a:pPr>
            <a:r>
              <a:rPr lang="en-US" sz="2400" dirty="0" smtClean="0"/>
              <a:t>Answer questions calmly</a:t>
            </a:r>
          </a:p>
          <a:p>
            <a:pPr lvl="1" eaLnBrk="1" hangingPunct="1">
              <a:buFont typeface="Arial" pitchFamily="34" charset="0"/>
              <a:buChar char="•"/>
            </a:pPr>
            <a:r>
              <a:rPr lang="en-US" sz="2400" dirty="0" smtClean="0"/>
              <a:t>Maintain an open channel of communication with their child over </a:t>
            </a:r>
            <a:r>
              <a:rPr lang="en-US" sz="2400" dirty="0" smtClean="0"/>
              <a:t>time</a:t>
            </a:r>
            <a:endParaRPr lang="en-US" sz="2400" dirty="0" smtClean="0"/>
          </a:p>
        </p:txBody>
      </p:sp>
      <p:graphicFrame>
        <p:nvGraphicFramePr>
          <p:cNvPr id="4" name="Object 5"/>
          <p:cNvGraphicFramePr>
            <a:graphicFrameLocks noChangeAspect="1"/>
          </p:cNvGraphicFramePr>
          <p:nvPr>
            <p:extLst>
              <p:ext uri="{D42A27DB-BD31-4B8C-83A1-F6EECF244321}">
                <p14:modId xmlns:p14="http://schemas.microsoft.com/office/powerpoint/2010/main" val="3651133713"/>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6149" name="Photo Editor Photo" r:id="rId4" imgW="20919820" imgH="14323810" progId="">
                  <p:embed/>
                </p:oleObj>
              </mc:Choice>
              <mc:Fallback>
                <p:oleObj name="Photo Editor Photo" r:id="rId4" imgW="20919820" imgH="14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3547620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42949" y="1812071"/>
            <a:ext cx="7886700" cy="1159729"/>
          </a:xfrm>
        </p:spPr>
        <p:txBody>
          <a:bodyPr>
            <a:normAutofit/>
          </a:bodyPr>
          <a:lstStyle/>
          <a:p>
            <a:pPr marL="0" indent="0">
              <a:buNone/>
            </a:pPr>
            <a:r>
              <a:rPr lang="en-US" sz="2400" dirty="0" smtClean="0"/>
              <a:t>The planning group used data from the needs assessment, focus groups, and literature review to identify relevant and changeable determinant for </a:t>
            </a:r>
            <a:r>
              <a:rPr lang="en-US" sz="2400" dirty="0" smtClean="0">
                <a:solidFill>
                  <a:srgbClr val="00ADEF"/>
                </a:solidFill>
              </a:rPr>
              <a:t>student</a:t>
            </a:r>
            <a:r>
              <a:rPr lang="en-US" sz="2400" dirty="0" smtClean="0"/>
              <a:t> and parent outcomes</a:t>
            </a: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38</a:t>
            </a:fld>
            <a:endParaRPr lang="en-US"/>
          </a:p>
        </p:txBody>
      </p:sp>
      <p:sp>
        <p:nvSpPr>
          <p:cNvPr id="7" name="Title 1"/>
          <p:cNvSpPr>
            <a:spLocks noGrp="1"/>
          </p:cNvSpPr>
          <p:nvPr>
            <p:ph type="title"/>
          </p:nvPr>
        </p:nvSpPr>
        <p:spPr>
          <a:xfrm>
            <a:off x="381000" y="457200"/>
            <a:ext cx="8610599" cy="1325563"/>
          </a:xfrm>
        </p:spPr>
        <p:txBody>
          <a:bodyPr>
            <a:normAutofit fontScale="90000"/>
          </a:bodyPr>
          <a:lstStyle/>
          <a:p>
            <a:r>
              <a:rPr lang="en-US" sz="4400" dirty="0"/>
              <a:t>Task 3: Select Determinants for Behavioral and Environmental Outcomes</a:t>
            </a:r>
            <a:r>
              <a:rPr lang="en-US" dirty="0"/>
              <a:t/>
            </a:r>
            <a:br>
              <a:rPr lang="en-US" dirty="0"/>
            </a:br>
            <a:endParaRPr lang="en-US" dirty="0"/>
          </a:p>
        </p:txBody>
      </p:sp>
      <p:sp>
        <p:nvSpPr>
          <p:cNvPr id="5" name="TextBox 4"/>
          <p:cNvSpPr txBox="1"/>
          <p:nvPr/>
        </p:nvSpPr>
        <p:spPr>
          <a:xfrm>
            <a:off x="2667000" y="4017744"/>
            <a:ext cx="2487732" cy="646331"/>
          </a:xfrm>
          <a:prstGeom prst="rect">
            <a:avLst/>
          </a:prstGeom>
          <a:noFill/>
        </p:spPr>
        <p:txBody>
          <a:bodyPr wrap="none" rtlCol="0">
            <a:spAutoFit/>
          </a:bodyPr>
          <a:lstStyle/>
          <a:p>
            <a:r>
              <a:rPr lang="en-US" dirty="0"/>
              <a:t>INSERT Figure </a:t>
            </a:r>
            <a:r>
              <a:rPr lang="en-US" dirty="0" smtClean="0"/>
              <a:t>5.13 </a:t>
            </a:r>
            <a:r>
              <a:rPr lang="en-US" dirty="0"/>
              <a:t>HERE</a:t>
            </a:r>
          </a:p>
          <a:p>
            <a:endParaRPr lang="en-US" dirty="0"/>
          </a:p>
        </p:txBody>
      </p:sp>
      <p:sp>
        <p:nvSpPr>
          <p:cNvPr id="8" name="TextBox 7"/>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a:t>
            </a:r>
            <a:r>
              <a:rPr lang="en-US" b="1" dirty="0" smtClean="0">
                <a:solidFill>
                  <a:srgbClr val="2E4485"/>
                </a:solidFill>
                <a:latin typeface="HelveticaNeue Condensed"/>
                <a:cs typeface="HelveticaNeue Condensed"/>
              </a:rPr>
              <a:t>5.13</a:t>
            </a:r>
            <a:endParaRPr lang="en-US" b="1" dirty="0">
              <a:solidFill>
                <a:srgbClr val="2E4485"/>
              </a:solidFill>
              <a:latin typeface="HelveticaNeue Condensed"/>
              <a:cs typeface="HelveticaNeue Condensed"/>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1902527774"/>
              </p:ext>
            </p:extLst>
          </p:nvPr>
        </p:nvGraphicFramePr>
        <p:xfrm>
          <a:off x="7696200" y="5094532"/>
          <a:ext cx="1164981" cy="952326"/>
        </p:xfrm>
        <a:graphic>
          <a:graphicData uri="http://schemas.openxmlformats.org/presentationml/2006/ole">
            <mc:AlternateContent xmlns:mc="http://schemas.openxmlformats.org/markup-compatibility/2006">
              <mc:Choice xmlns:v="urn:schemas-microsoft-com:vml" Requires="v">
                <p:oleObj spid="_x0000_s7173"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094532"/>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1280060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CDD89C-9B7B-483B-B85C-9F4C5B5A58B8}" type="slidenum">
              <a:rPr lang="en-US" smtClean="0"/>
              <a:pPr/>
              <a:t>39</a:t>
            </a:fld>
            <a:endParaRPr lang="en-US"/>
          </a:p>
        </p:txBody>
      </p:sp>
      <p:sp>
        <p:nvSpPr>
          <p:cNvPr id="7" name="Title 1"/>
          <p:cNvSpPr>
            <a:spLocks noGrp="1"/>
          </p:cNvSpPr>
          <p:nvPr>
            <p:ph type="title"/>
          </p:nvPr>
        </p:nvSpPr>
        <p:spPr>
          <a:xfrm>
            <a:off x="381000" y="457200"/>
            <a:ext cx="8610599" cy="1325563"/>
          </a:xfrm>
        </p:spPr>
        <p:txBody>
          <a:bodyPr>
            <a:normAutofit fontScale="90000"/>
          </a:bodyPr>
          <a:lstStyle/>
          <a:p>
            <a:r>
              <a:rPr lang="en-US" sz="4400" dirty="0"/>
              <a:t>Task 3: Select Determinants for Behavioral and Environmental Outcomes</a:t>
            </a:r>
            <a:r>
              <a:rPr lang="en-US" dirty="0"/>
              <a:t/>
            </a:r>
            <a:br>
              <a:rPr lang="en-US" dirty="0"/>
            </a:br>
            <a:endParaRPr lang="en-US" dirty="0"/>
          </a:p>
        </p:txBody>
      </p:sp>
      <p:sp>
        <p:nvSpPr>
          <p:cNvPr id="5" name="TextBox 4"/>
          <p:cNvSpPr txBox="1"/>
          <p:nvPr/>
        </p:nvSpPr>
        <p:spPr>
          <a:xfrm>
            <a:off x="2667000" y="3100060"/>
            <a:ext cx="2487732" cy="646331"/>
          </a:xfrm>
          <a:prstGeom prst="rect">
            <a:avLst/>
          </a:prstGeom>
          <a:noFill/>
        </p:spPr>
        <p:txBody>
          <a:bodyPr wrap="none" rtlCol="0">
            <a:spAutoFit/>
          </a:bodyPr>
          <a:lstStyle/>
          <a:p>
            <a:r>
              <a:rPr lang="en-US" dirty="0"/>
              <a:t>INSERT Figure </a:t>
            </a:r>
            <a:r>
              <a:rPr lang="en-US" dirty="0" smtClean="0"/>
              <a:t>5.14 </a:t>
            </a:r>
            <a:r>
              <a:rPr lang="en-US" dirty="0"/>
              <a:t>HERE</a:t>
            </a:r>
          </a:p>
          <a:p>
            <a:endParaRPr lang="en-US" dirty="0"/>
          </a:p>
        </p:txBody>
      </p:sp>
      <p:sp>
        <p:nvSpPr>
          <p:cNvPr id="8" name="TextBox 7"/>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a:t>
            </a:r>
            <a:r>
              <a:rPr lang="en-US" b="1" dirty="0" smtClean="0">
                <a:solidFill>
                  <a:srgbClr val="2E4485"/>
                </a:solidFill>
                <a:latin typeface="HelveticaNeue Condensed"/>
                <a:cs typeface="HelveticaNeue Condensed"/>
              </a:rPr>
              <a:t>5.14</a:t>
            </a:r>
            <a:endParaRPr lang="en-US" b="1" dirty="0">
              <a:solidFill>
                <a:srgbClr val="2E4485"/>
              </a:solidFill>
              <a:latin typeface="HelveticaNeue Condensed"/>
              <a:cs typeface="HelveticaNeue Condensed"/>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598063861"/>
              </p:ext>
            </p:extLst>
          </p:nvPr>
        </p:nvGraphicFramePr>
        <p:xfrm>
          <a:off x="7826618" y="5029200"/>
          <a:ext cx="1164981" cy="952326"/>
        </p:xfrm>
        <a:graphic>
          <a:graphicData uri="http://schemas.openxmlformats.org/presentationml/2006/ole">
            <mc:AlternateContent xmlns:mc="http://schemas.openxmlformats.org/markup-compatibility/2006">
              <mc:Choice xmlns:v="urn:schemas-microsoft-com:vml" Requires="v">
                <p:oleObj spid="_x0000_s8197" name="Photo Editor Photo" r:id="rId3" imgW="20919820" imgH="14323810" progId="">
                  <p:embed/>
                </p:oleObj>
              </mc:Choice>
              <mc:Fallback>
                <p:oleObj name="Photo Editor Photo" r:id="rId3" imgW="20919820" imgH="143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618" y="5029200"/>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3522845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609600"/>
            <a:ext cx="8458200" cy="1325563"/>
          </a:xfrm>
        </p:spPr>
        <p:txBody>
          <a:bodyPr>
            <a:normAutofit fontScale="90000"/>
          </a:bodyPr>
          <a:lstStyle/>
          <a:p>
            <a:r>
              <a:rPr lang="en-US" sz="4900" dirty="0"/>
              <a:t>Task 1: </a:t>
            </a:r>
            <a:r>
              <a:rPr lang="en-US" sz="4900" dirty="0"/>
              <a:t>State </a:t>
            </a:r>
            <a:r>
              <a:rPr lang="en-US" sz="4900" dirty="0" smtClean="0"/>
              <a:t>Expected Outcomes </a:t>
            </a:r>
            <a:r>
              <a:rPr lang="en-US" sz="4900" dirty="0"/>
              <a:t>for </a:t>
            </a:r>
            <a:r>
              <a:rPr lang="en-US" sz="4900" dirty="0" smtClean="0"/>
              <a:t>Behavior </a:t>
            </a:r>
            <a:r>
              <a:rPr lang="en-US" sz="4900" dirty="0"/>
              <a:t>and </a:t>
            </a:r>
            <a:r>
              <a:rPr lang="en-US" sz="4900" dirty="0" smtClean="0"/>
              <a:t>Environment</a:t>
            </a:r>
            <a:r>
              <a:rPr lang="en-US" sz="5400" dirty="0"/>
              <a:t/>
            </a:r>
            <a:br>
              <a:rPr lang="en-US" sz="5400" dirty="0"/>
            </a:br>
            <a:r>
              <a:rPr lang="en-US" dirty="0"/>
              <a:t/>
            </a:r>
            <a:br>
              <a:rPr lang="en-US" dirty="0"/>
            </a:br>
            <a:endParaRPr lang="en-US" dirty="0"/>
          </a:p>
        </p:txBody>
      </p:sp>
      <p:sp>
        <p:nvSpPr>
          <p:cNvPr id="5" name="Content Placeholder 2"/>
          <p:cNvSpPr>
            <a:spLocks noGrp="1"/>
          </p:cNvSpPr>
          <p:nvPr>
            <p:ph sz="half" idx="1"/>
          </p:nvPr>
        </p:nvSpPr>
        <p:spPr>
          <a:xfrm>
            <a:off x="685800" y="1840769"/>
            <a:ext cx="7391400" cy="4486274"/>
          </a:xfrm>
        </p:spPr>
        <p:txBody>
          <a:bodyPr>
            <a:normAutofit/>
          </a:bodyPr>
          <a:lstStyle/>
          <a:p>
            <a:pPr marL="0" indent="0">
              <a:buNone/>
            </a:pPr>
            <a:r>
              <a:rPr lang="en-US" sz="3000" dirty="0" smtClean="0"/>
              <a:t>Start with your PRECEDE model (risk model)</a:t>
            </a:r>
          </a:p>
          <a:p>
            <a:pPr marL="234950" indent="-234950"/>
            <a:r>
              <a:rPr lang="en-US" sz="3000" dirty="0" smtClean="0"/>
              <a:t>ASK - what needs to change in the behavioral and environmental risks factors to have improved heath outcomes? </a:t>
            </a:r>
            <a:endParaRPr lang="en-US" sz="28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4</a:t>
            </a:fld>
            <a:endParaRPr lang="en-US"/>
          </a:p>
        </p:txBody>
      </p:sp>
    </p:spTree>
    <p:extLst>
      <p:ext uri="{BB962C8B-B14F-4D97-AF65-F5344CB8AC3E}">
        <p14:creationId xmlns:p14="http://schemas.microsoft.com/office/powerpoint/2010/main" val="1108327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CDD89C-9B7B-483B-B85C-9F4C5B5A58B8}" type="slidenum">
              <a:rPr lang="en-US" smtClean="0"/>
              <a:pPr/>
              <a:t>40</a:t>
            </a:fld>
            <a:endParaRPr lang="en-US"/>
          </a:p>
        </p:txBody>
      </p:sp>
      <p:sp>
        <p:nvSpPr>
          <p:cNvPr id="9" name="Title 1"/>
          <p:cNvSpPr>
            <a:spLocks noGrp="1"/>
          </p:cNvSpPr>
          <p:nvPr>
            <p:ph type="title"/>
          </p:nvPr>
        </p:nvSpPr>
        <p:spPr>
          <a:xfrm>
            <a:off x="628650" y="858834"/>
            <a:ext cx="7886700" cy="781049"/>
          </a:xfrm>
        </p:spPr>
        <p:txBody>
          <a:bodyPr>
            <a:normAutofit fontScale="90000"/>
          </a:bodyPr>
          <a:lstStyle/>
          <a:p>
            <a:r>
              <a:rPr lang="en-US" sz="4900" dirty="0"/>
              <a:t>Task 4: </a:t>
            </a:r>
            <a:r>
              <a:rPr lang="en-US" sz="4900" dirty="0"/>
              <a:t>Construct Matrices of Change Objectives</a:t>
            </a:r>
            <a:r>
              <a:rPr lang="en-US" sz="5400" dirty="0"/>
              <a:t/>
            </a:r>
            <a:br>
              <a:rPr lang="en-US" sz="5400" dirty="0"/>
            </a:br>
            <a:r>
              <a:rPr lang="en-US" dirty="0" smtClean="0"/>
              <a:t/>
            </a:r>
            <a:br>
              <a:rPr lang="en-US" dirty="0" smtClean="0"/>
            </a:br>
            <a:endParaRPr lang="en-US" dirty="0"/>
          </a:p>
        </p:txBody>
      </p:sp>
      <p:sp>
        <p:nvSpPr>
          <p:cNvPr id="2" name="Content Placeholder 1"/>
          <p:cNvSpPr>
            <a:spLocks noGrp="1"/>
          </p:cNvSpPr>
          <p:nvPr>
            <p:ph idx="1"/>
          </p:nvPr>
        </p:nvSpPr>
        <p:spPr>
          <a:xfrm>
            <a:off x="628650" y="1825625"/>
            <a:ext cx="7296150" cy="2517775"/>
          </a:xfrm>
        </p:spPr>
        <p:txBody>
          <a:bodyPr/>
          <a:lstStyle/>
          <a:p>
            <a:pPr marL="0" indent="0">
              <a:buNone/>
            </a:pPr>
            <a:r>
              <a:rPr lang="en-US" sz="3200" dirty="0"/>
              <a:t>The </a:t>
            </a:r>
            <a:r>
              <a:rPr lang="en-US" sz="3200" dirty="0" smtClean="0"/>
              <a:t>planning group created: </a:t>
            </a:r>
          </a:p>
          <a:p>
            <a:pPr marL="574675" lvl="1" indent="-231775">
              <a:spcBef>
                <a:spcPts val="1200"/>
              </a:spcBef>
            </a:pPr>
            <a:r>
              <a:rPr lang="en-US" sz="2400" dirty="0">
                <a:latin typeface="MyriadPro-Regular"/>
              </a:rPr>
              <a:t>F</a:t>
            </a:r>
            <a:r>
              <a:rPr lang="en-US" sz="2400" dirty="0" smtClean="0">
                <a:latin typeface="MyriadPro-Regular"/>
              </a:rPr>
              <a:t>ive </a:t>
            </a:r>
            <a:r>
              <a:rPr lang="en-US" sz="2400" dirty="0">
                <a:latin typeface="MyriadPro-Regular"/>
              </a:rPr>
              <a:t>separate </a:t>
            </a:r>
            <a:r>
              <a:rPr lang="en-US" sz="2400" dirty="0" smtClean="0">
                <a:latin typeface="MyriadPro-Regular"/>
              </a:rPr>
              <a:t>matrices of change objectives </a:t>
            </a:r>
            <a:r>
              <a:rPr lang="en-US" sz="2400" dirty="0">
                <a:latin typeface="MyriadPro-Regular"/>
              </a:rPr>
              <a:t>for the </a:t>
            </a:r>
            <a:r>
              <a:rPr lang="en-US" sz="2400" dirty="0" smtClean="0">
                <a:latin typeface="MyriadPro-Regular"/>
              </a:rPr>
              <a:t>priority group (middle school students)</a:t>
            </a:r>
          </a:p>
          <a:p>
            <a:pPr marL="574675" lvl="1" indent="-231775">
              <a:spcBef>
                <a:spcPts val="1200"/>
              </a:spcBef>
            </a:pPr>
            <a:r>
              <a:rPr lang="en-US" sz="2400" dirty="0">
                <a:latin typeface="MyriadPro-Regular"/>
              </a:rPr>
              <a:t>T</a:t>
            </a:r>
            <a:r>
              <a:rPr lang="en-US" sz="2400" dirty="0" smtClean="0">
                <a:latin typeface="MyriadPro-Regular"/>
              </a:rPr>
              <a:t>wo matrices of change objectives for </a:t>
            </a:r>
            <a:r>
              <a:rPr lang="en-US" sz="2400" dirty="0">
                <a:latin typeface="MyriadPro-Regular"/>
              </a:rPr>
              <a:t>parents at the interpersonal </a:t>
            </a:r>
            <a:r>
              <a:rPr lang="en-US" sz="2400" dirty="0" smtClean="0">
                <a:latin typeface="MyriadPro-Regular"/>
              </a:rPr>
              <a:t>environmental level</a:t>
            </a:r>
            <a:endParaRPr lang="en-US" sz="2400" dirty="0"/>
          </a:p>
          <a:p>
            <a:pPr marL="574675" indent="-231775">
              <a:buNone/>
            </a:pPr>
            <a:endParaRPr lang="en-US" sz="2400" dirty="0"/>
          </a:p>
        </p:txBody>
      </p:sp>
      <p:graphicFrame>
        <p:nvGraphicFramePr>
          <p:cNvPr id="7" name="Object 5"/>
          <p:cNvGraphicFramePr>
            <a:graphicFrameLocks noChangeAspect="1"/>
          </p:cNvGraphicFramePr>
          <p:nvPr>
            <p:extLst>
              <p:ext uri="{D42A27DB-BD31-4B8C-83A1-F6EECF244321}">
                <p14:modId xmlns:p14="http://schemas.microsoft.com/office/powerpoint/2010/main" val="3651133713"/>
              </p:ext>
            </p:extLst>
          </p:nvPr>
        </p:nvGraphicFramePr>
        <p:xfrm>
          <a:off x="7086600" y="5615895"/>
          <a:ext cx="1164981" cy="952326"/>
        </p:xfrm>
        <a:graphic>
          <a:graphicData uri="http://schemas.openxmlformats.org/presentationml/2006/ole">
            <mc:AlternateContent xmlns:mc="http://schemas.openxmlformats.org/markup-compatibility/2006">
              <mc:Choice xmlns:v="urn:schemas-microsoft-com:vml" Requires="v">
                <p:oleObj spid="_x0000_s9221" name="Photo Editor Photo" r:id="rId4" imgW="20919820" imgH="14323810" progId="">
                  <p:embed/>
                </p:oleObj>
              </mc:Choice>
              <mc:Fallback>
                <p:oleObj name="Photo Editor Photo" r:id="rId4" imgW="20919820" imgH="14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15895"/>
                        <a:ext cx="1164981" cy="952326"/>
                      </a:xfrm>
                      <a:prstGeom prst="rect">
                        <a:avLst/>
                      </a:prstGeom>
                      <a:noFill/>
                      <a:extLst/>
                    </p:spPr>
                  </p:pic>
                </p:oleObj>
              </mc:Fallback>
            </mc:AlternateContent>
          </a:graphicData>
        </a:graphic>
      </p:graphicFrame>
    </p:spTree>
    <p:extLst>
      <p:ext uri="{BB962C8B-B14F-4D97-AF65-F5344CB8AC3E}">
        <p14:creationId xmlns:p14="http://schemas.microsoft.com/office/powerpoint/2010/main" val="2985597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81000"/>
            <a:ext cx="7791450" cy="838200"/>
          </a:xfrm>
        </p:spPr>
        <p:txBody>
          <a:bodyPr>
            <a:normAutofit/>
          </a:bodyPr>
          <a:lstStyle/>
          <a:p>
            <a:pPr eaLnBrk="1" fontAlgn="auto" hangingPunct="1">
              <a:spcAft>
                <a:spcPts val="0"/>
              </a:spcAft>
              <a:defRPr/>
            </a:pPr>
            <a:r>
              <a:rPr lang="en-US" sz="2800" dirty="0" smtClean="0">
                <a:latin typeface="+mn-lt"/>
              </a:rPr>
              <a:t>Partial Matrix for </a:t>
            </a:r>
            <a:r>
              <a:rPr lang="en-US" sz="2800" i="1" dirty="0" smtClean="0">
                <a:latin typeface="+mn-lt"/>
              </a:rPr>
              <a:t>Students </a:t>
            </a:r>
            <a:r>
              <a:rPr lang="en-US" sz="2800" i="1" dirty="0" smtClean="0">
                <a:latin typeface="+mn-lt"/>
              </a:rPr>
              <a:t>Will </a:t>
            </a:r>
            <a:r>
              <a:rPr lang="en-US" sz="2800" i="1" dirty="0" smtClean="0">
                <a:latin typeface="+mn-lt"/>
              </a:rPr>
              <a:t>Choose Not </a:t>
            </a:r>
            <a:r>
              <a:rPr lang="en-US" sz="2800" i="1" dirty="0" smtClean="0">
                <a:latin typeface="+mn-lt"/>
              </a:rPr>
              <a:t>Have Sex</a:t>
            </a:r>
            <a:r>
              <a:rPr lang="en-US" sz="2800" dirty="0" smtClean="0">
                <a:latin typeface="+mn-lt"/>
              </a:rPr>
              <a:t> </a:t>
            </a:r>
          </a:p>
        </p:txBody>
      </p:sp>
      <p:graphicFrame>
        <p:nvGraphicFramePr>
          <p:cNvPr id="17439" name="Group 31"/>
          <p:cNvGraphicFramePr>
            <a:graphicFrameLocks noGrp="1"/>
          </p:cNvGraphicFramePr>
          <p:nvPr>
            <p:ph type="tbl" idx="1"/>
          </p:nvPr>
        </p:nvGraphicFramePr>
        <p:xfrm>
          <a:off x="457200" y="1371600"/>
          <a:ext cx="8161866" cy="5387084"/>
        </p:xfrm>
        <a:graphic>
          <a:graphicData uri="http://schemas.openxmlformats.org/drawingml/2006/table">
            <a:tbl>
              <a:tblPr/>
              <a:tblGrid>
                <a:gridCol w="2015067"/>
                <a:gridCol w="2048933"/>
                <a:gridCol w="2048933"/>
                <a:gridCol w="2048933"/>
              </a:tblGrid>
              <a:tr h="67260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Performance Objectives</a:t>
                      </a:r>
                    </a:p>
                  </a:txBody>
                  <a:tcPr marL="81280" marR="8128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9C7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Knowledge</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9C7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Skills</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9C7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Normative Beliefs</a:t>
                      </a:r>
                    </a:p>
                  </a:txBody>
                  <a:tcPr marL="81280" marR="8128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9C7FF"/>
                    </a:solidFill>
                  </a:tcPr>
                </a:tc>
              </a:tr>
              <a:tr h="153820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1. Communicate your personal limits regarding sex to partner </a:t>
                      </a:r>
                    </a:p>
                  </a:txBody>
                  <a:tcPr marL="81280" marR="8128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Describe what is a personal limit</a:t>
                      </a:r>
                    </a:p>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List ways to communicate personal limits to partner</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Demonstrate ability to communicate your personal limits to friends/partner</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Significant others approve of  communicating personal limits about sex</a:t>
                      </a:r>
                    </a:p>
                  </a:txBody>
                  <a:tcPr marL="81280" marR="8128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721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lang="en-US" sz="1600" dirty="0" smtClean="0">
                          <a:latin typeface="Tahoma" pitchFamily="34" charset="0"/>
                          <a:cs typeface="Tahoma" pitchFamily="34" charset="0"/>
                        </a:rPr>
                        <a:t>2. Avoid high-risk situations which could lead to unwanted sex (e.g., alcohol, drugs)</a:t>
                      </a:r>
                      <a:endParaRPr kumimoji="0" lang="en-US" sz="1600" b="0" i="0" u="none" strike="noStrike" cap="none" normalizeH="0" baseline="0" dirty="0" smtClean="0">
                        <a:ln>
                          <a:noFill/>
                        </a:ln>
                        <a:solidFill>
                          <a:schemeClr val="tx1"/>
                        </a:solidFill>
                        <a:effectLst/>
                        <a:latin typeface="Tahoma" pitchFamily="34" charset="0"/>
                        <a:cs typeface="Tahoma" pitchFamily="34" charset="0"/>
                      </a:endParaRPr>
                    </a:p>
                  </a:txBody>
                  <a:tcPr marL="81280" marR="8128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List risky situations (places, peers, times) </a:t>
                      </a:r>
                    </a:p>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Identify strategies to avoid/get out of  risky situations</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Demonstrate ability to identify risky situations</a:t>
                      </a:r>
                    </a:p>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Demonstrate ability to avoid/get out of risky situations</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Significant others approve and respect your decision to avoid risky situations</a:t>
                      </a:r>
                    </a:p>
                  </a:txBody>
                  <a:tcPr marL="81280" marR="8128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74835">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3. Refuse sex</a:t>
                      </a:r>
                    </a:p>
                  </a:txBody>
                  <a:tcPr marL="81280" marR="8128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ts val="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Describe characteristics of effective refusal skills</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ts val="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Demonstrate the ability to use refusal skills in multiple situations</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ts val="6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Recognize that other teens use refusal skills to keep from having sex</a:t>
                      </a:r>
                      <a:endParaRPr kumimoji="0" lang="en-US" sz="2800" b="0" i="0" u="none" strike="noStrike" cap="none" normalizeH="0" baseline="0" dirty="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544950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81000"/>
            <a:ext cx="7791450" cy="838200"/>
          </a:xfrm>
        </p:spPr>
        <p:txBody>
          <a:bodyPr>
            <a:normAutofit/>
          </a:bodyPr>
          <a:lstStyle/>
          <a:p>
            <a:pPr eaLnBrk="1" fontAlgn="auto" hangingPunct="1">
              <a:spcAft>
                <a:spcPts val="0"/>
              </a:spcAft>
              <a:defRPr/>
            </a:pPr>
            <a:r>
              <a:rPr lang="en-US" sz="2800" dirty="0" smtClean="0">
                <a:latin typeface="+mn-lt"/>
              </a:rPr>
              <a:t>Partial Matrix for </a:t>
            </a:r>
            <a:r>
              <a:rPr lang="en-US" sz="2800" i="1" dirty="0" smtClean="0">
                <a:latin typeface="+mn-lt"/>
              </a:rPr>
              <a:t>Parents </a:t>
            </a:r>
            <a:r>
              <a:rPr lang="en-US" sz="2800" i="1" dirty="0" smtClean="0">
                <a:latin typeface="+mn-lt"/>
              </a:rPr>
              <a:t>Talk About Sex</a:t>
            </a:r>
            <a:r>
              <a:rPr lang="en-US" sz="2800" dirty="0" smtClean="0">
                <a:latin typeface="+mn-lt"/>
              </a:rPr>
              <a:t> </a:t>
            </a:r>
          </a:p>
        </p:txBody>
      </p:sp>
      <p:graphicFrame>
        <p:nvGraphicFramePr>
          <p:cNvPr id="17439" name="Group 31"/>
          <p:cNvGraphicFramePr>
            <a:graphicFrameLocks noGrp="1"/>
          </p:cNvGraphicFramePr>
          <p:nvPr>
            <p:ph type="tbl" idx="1"/>
            <p:extLst>
              <p:ext uri="{D42A27DB-BD31-4B8C-83A1-F6EECF244321}">
                <p14:modId xmlns:p14="http://schemas.microsoft.com/office/powerpoint/2010/main" val="3400118778"/>
              </p:ext>
            </p:extLst>
          </p:nvPr>
        </p:nvGraphicFramePr>
        <p:xfrm>
          <a:off x="391584" y="1066800"/>
          <a:ext cx="8161866" cy="5608320"/>
        </p:xfrm>
        <a:graphic>
          <a:graphicData uri="http://schemas.openxmlformats.org/drawingml/2006/table">
            <a:tbl>
              <a:tblPr/>
              <a:tblGrid>
                <a:gridCol w="1905000"/>
                <a:gridCol w="1981200"/>
                <a:gridCol w="2226733"/>
                <a:gridCol w="2048933"/>
              </a:tblGrid>
              <a:tr h="67260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Performance Objectives</a:t>
                      </a:r>
                    </a:p>
                  </a:txBody>
                  <a:tcPr marL="81280" marR="8128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9C7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Skills</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9C7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Outcome Expectations</a:t>
                      </a:r>
                      <a:endParaRPr kumimoji="0" lang="en-US" sz="2000" b="1" i="0" u="none" strike="noStrike" cap="none" normalizeH="0" baseline="0" dirty="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9C7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rPr>
                        <a:t>Self-Efficacy</a:t>
                      </a:r>
                    </a:p>
                  </a:txBody>
                  <a:tcPr marL="81280" marR="8128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9C7FF"/>
                    </a:solidFill>
                  </a:tcPr>
                </a:tc>
              </a:tr>
              <a:tr h="153820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1. Plan to talk with child about sexual topics</a:t>
                      </a:r>
                    </a:p>
                  </a:txBody>
                  <a:tcPr marL="81280" marR="8128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None/>
                        <a:tabLst/>
                      </a:pPr>
                      <a:endParaRPr kumimoji="0" lang="en-US" sz="1600" b="0" i="0" u="none" strike="noStrike" cap="none" normalizeH="0" baseline="0" dirty="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65100" indent="-109538" algn="l" fontAlgn="t">
                        <a:buClr>
                          <a:srgbClr val="29C7FF"/>
                        </a:buClr>
                        <a:buFont typeface="Arial" pitchFamily="34" charset="0"/>
                        <a:buChar char="•"/>
                      </a:pPr>
                      <a:r>
                        <a:rPr lang="en-US" sz="1600" b="0" i="0" u="none" strike="noStrike" dirty="0" smtClean="0">
                          <a:latin typeface="Tahoma" pitchFamily="34" charset="0"/>
                          <a:cs typeface="Tahoma" pitchFamily="34" charset="0"/>
                        </a:rPr>
                        <a:t>Expect to be better</a:t>
                      </a:r>
                      <a:r>
                        <a:rPr lang="en-US" sz="1600" b="0" i="0" u="none" strike="noStrike" baseline="0" dirty="0" smtClean="0">
                          <a:latin typeface="Tahoma" pitchFamily="34" charset="0"/>
                          <a:cs typeface="Tahoma" pitchFamily="34" charset="0"/>
                        </a:rPr>
                        <a:t> prepared to discus sexual topics with child it they plan ahead</a:t>
                      </a:r>
                      <a:endParaRPr lang="en-US" sz="1600" b="0" i="0" u="none" strike="noStrike" dirty="0" smtClean="0">
                        <a:latin typeface="Tahoma" pitchFamily="34" charset="0"/>
                        <a:cs typeface="Tahoma" pitchFamily="34" charset="0"/>
                      </a:endParaRPr>
                    </a:p>
                  </a:txBody>
                  <a:tcPr marL="9525" marR="9525"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Express confidence in ability to get accurate information about HIV, STIs, birth control etc</a:t>
                      </a:r>
                    </a:p>
                  </a:txBody>
                  <a:tcPr marL="81280" marR="8128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721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lang="en-US" sz="1600" dirty="0" smtClean="0">
                          <a:latin typeface="Tahoma" pitchFamily="34" charset="0"/>
                          <a:cs typeface="Tahoma" pitchFamily="34" charset="0"/>
                        </a:rPr>
                        <a:t>2. Listen to child’s feelings and opinions </a:t>
                      </a:r>
                      <a:r>
                        <a:rPr lang="en-US" sz="1600" baseline="0" dirty="0" smtClean="0">
                          <a:latin typeface="Tahoma" pitchFamily="34" charset="0"/>
                          <a:cs typeface="Tahoma" pitchFamily="34" charset="0"/>
                        </a:rPr>
                        <a:t>without j</a:t>
                      </a:r>
                      <a:r>
                        <a:rPr lang="en-US" sz="1600" dirty="0" smtClean="0">
                          <a:latin typeface="Tahoma" pitchFamily="34" charset="0"/>
                          <a:cs typeface="Tahoma" pitchFamily="34" charset="0"/>
                        </a:rPr>
                        <a:t>udging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Tahoma" pitchFamily="34" charset="0"/>
                      </a:endParaRPr>
                    </a:p>
                  </a:txBody>
                  <a:tcPr marL="81280" marR="8128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Demonstrate steps for active listening </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Expect that active listening will reduce likelihood of child failing to communicate important information</a:t>
                      </a:r>
                      <a:endParaRPr kumimoji="0" lang="en-US" sz="1600" b="0" i="0" u="none" strike="noStrike" cap="none" normalizeH="0" baseline="0" dirty="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Express confidence in ability to listen calmly, non-judgmentally</a:t>
                      </a:r>
                    </a:p>
                  </a:txBody>
                  <a:tcPr marL="81280" marR="8128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74835">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defRPr/>
                      </a:pPr>
                      <a:r>
                        <a:rPr kumimoji="0" lang="en-US" sz="1600" b="0" i="0" u="none" strike="noStrike" cap="none" normalizeH="0" baseline="0" dirty="0" smtClean="0">
                          <a:ln>
                            <a:noFill/>
                          </a:ln>
                          <a:solidFill>
                            <a:schemeClr val="tx1"/>
                          </a:solidFill>
                          <a:effectLst/>
                          <a:latin typeface="Tahoma" pitchFamily="34" charset="0"/>
                        </a:rPr>
                        <a:t>3. </a:t>
                      </a:r>
                      <a:r>
                        <a:rPr lang="en-US" sz="1600" dirty="0" smtClean="0">
                          <a:latin typeface="Tahoma" pitchFamily="34" charset="0"/>
                          <a:cs typeface="Tahoma" pitchFamily="34" charset="0"/>
                        </a:rPr>
                        <a:t>Answer questions calmly</a:t>
                      </a:r>
                    </a:p>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marL="81280" marR="8128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ts val="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Demonstrate ability to answer child's questions  or find out answer</a:t>
                      </a: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ts val="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Expect that answering child’s questions will reduce likelihood of engaging in risky sexual behaviors</a:t>
                      </a:r>
                      <a:endParaRPr kumimoji="0" lang="en-US" sz="1600" b="0" i="0" u="none" strike="noStrike" cap="none" normalizeH="0" baseline="0" dirty="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ts val="600"/>
                        </a:spcBef>
                        <a:spcAft>
                          <a:spcPct val="0"/>
                        </a:spcAft>
                        <a:buClr>
                          <a:srgbClr val="29C7FF"/>
                        </a:buClr>
                        <a:buSzPct val="100000"/>
                        <a:buFont typeface="Arial" pitchFamily="34" charset="0"/>
                        <a:buChar char="•"/>
                        <a:tabLst/>
                      </a:pPr>
                      <a:r>
                        <a:rPr kumimoji="0" lang="en-US" sz="1600" b="0" i="0" u="none" strike="noStrike" cap="none" normalizeH="0" baseline="0" dirty="0" smtClean="0">
                          <a:ln>
                            <a:noFill/>
                          </a:ln>
                          <a:solidFill>
                            <a:schemeClr val="tx1"/>
                          </a:solidFill>
                          <a:effectLst/>
                          <a:latin typeface="Tahoma" pitchFamily="34" charset="0"/>
                        </a:rPr>
                        <a:t>Feel confident in ability to answer question or find out answer</a:t>
                      </a:r>
                      <a:endParaRPr kumimoji="0" lang="en-US" sz="2800" b="0" i="0" u="none" strike="noStrike" cap="none" normalizeH="0" baseline="0" dirty="0" smtClean="0">
                        <a:ln>
                          <a:noFill/>
                        </a:ln>
                        <a:solidFill>
                          <a:schemeClr val="tx1"/>
                        </a:solidFill>
                        <a:effectLst/>
                        <a:latin typeface="Tahoma" pitchFamily="34" charset="0"/>
                      </a:endParaRPr>
                    </a:p>
                  </a:txBody>
                  <a:tcPr marL="81280" marR="8128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673191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81000"/>
            <a:ext cx="7886700" cy="1325563"/>
          </a:xfrm>
        </p:spPr>
        <p:txBody>
          <a:bodyPr>
            <a:normAutofit/>
          </a:bodyPr>
          <a:lstStyle/>
          <a:p>
            <a:r>
              <a:rPr lang="en-US" sz="4400" dirty="0" smtClean="0"/>
              <a:t>Task 5: Create a Logic </a:t>
            </a:r>
            <a:r>
              <a:rPr lang="en-US" sz="4400" dirty="0" smtClean="0"/>
              <a:t>Model of </a:t>
            </a:r>
            <a:r>
              <a:rPr lang="en-US" sz="4400" dirty="0" smtClean="0"/>
              <a:t>Change</a:t>
            </a:r>
            <a:endParaRPr lang="en-US" sz="4400" dirty="0"/>
          </a:p>
        </p:txBody>
      </p:sp>
      <p:sp>
        <p:nvSpPr>
          <p:cNvPr id="16" name="Slide Number Placeholder 15"/>
          <p:cNvSpPr>
            <a:spLocks noGrp="1"/>
          </p:cNvSpPr>
          <p:nvPr>
            <p:ph type="sldNum" sz="quarter" idx="12"/>
          </p:nvPr>
        </p:nvSpPr>
        <p:spPr/>
        <p:txBody>
          <a:bodyPr/>
          <a:lstStyle/>
          <a:p>
            <a:fld id="{62CDD89C-9B7B-483B-B85C-9F4C5B5A58B8}" type="slidenum">
              <a:rPr lang="en-US" smtClean="0"/>
              <a:pPr/>
              <a:t>43</a:t>
            </a:fld>
            <a:endParaRPr lang="en-US"/>
          </a:p>
        </p:txBody>
      </p:sp>
      <p:sp>
        <p:nvSpPr>
          <p:cNvPr id="42" name="TextBox 41"/>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a:t>
            </a:r>
            <a:r>
              <a:rPr lang="en-US" b="1" dirty="0" smtClean="0">
                <a:solidFill>
                  <a:srgbClr val="2E4485"/>
                </a:solidFill>
                <a:latin typeface="HelveticaNeue Condensed"/>
                <a:cs typeface="HelveticaNeue Condensed"/>
              </a:rPr>
              <a:t>5.2</a:t>
            </a:r>
            <a:endParaRPr lang="en-US" b="1" dirty="0">
              <a:solidFill>
                <a:srgbClr val="2E4485"/>
              </a:solidFill>
              <a:latin typeface="HelveticaNeue Condensed"/>
              <a:cs typeface="HelveticaNeue Condensed"/>
            </a:endParaRPr>
          </a:p>
        </p:txBody>
      </p:sp>
      <p:sp>
        <p:nvSpPr>
          <p:cNvPr id="2" name="TextBox 1"/>
          <p:cNvSpPr txBox="1"/>
          <p:nvPr/>
        </p:nvSpPr>
        <p:spPr>
          <a:xfrm>
            <a:off x="2057400" y="2743200"/>
            <a:ext cx="2370714" cy="646331"/>
          </a:xfrm>
          <a:prstGeom prst="rect">
            <a:avLst/>
          </a:prstGeom>
          <a:noFill/>
        </p:spPr>
        <p:txBody>
          <a:bodyPr wrap="none" rtlCol="0">
            <a:spAutoFit/>
          </a:bodyPr>
          <a:lstStyle/>
          <a:p>
            <a:r>
              <a:rPr lang="en-US" dirty="0"/>
              <a:t>INSERT Figure </a:t>
            </a:r>
            <a:r>
              <a:rPr lang="en-US" dirty="0" smtClean="0"/>
              <a:t>5.2 </a:t>
            </a:r>
            <a:r>
              <a:rPr lang="en-US" dirty="0"/>
              <a:t>HERE</a:t>
            </a:r>
          </a:p>
          <a:p>
            <a:endParaRPr lang="en-US" dirty="0"/>
          </a:p>
        </p:txBody>
      </p:sp>
    </p:spTree>
    <p:extLst>
      <p:ext uri="{BB962C8B-B14F-4D97-AF65-F5344CB8AC3E}">
        <p14:creationId xmlns:p14="http://schemas.microsoft.com/office/powerpoint/2010/main" val="1571568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808"/>
            <a:ext cx="7886700" cy="1325563"/>
          </a:xfrm>
        </p:spPr>
        <p:txBody>
          <a:bodyPr>
            <a:normAutofit/>
          </a:bodyPr>
          <a:lstStyle/>
          <a:p>
            <a:r>
              <a:rPr lang="en-US" sz="4400" dirty="0" smtClean="0"/>
              <a:t>Summary</a:t>
            </a:r>
            <a:endParaRPr lang="en-US" sz="4400" dirty="0"/>
          </a:p>
        </p:txBody>
      </p:sp>
      <p:sp>
        <p:nvSpPr>
          <p:cNvPr id="3" name="Content Placeholder 2"/>
          <p:cNvSpPr>
            <a:spLocks noGrp="1"/>
          </p:cNvSpPr>
          <p:nvPr>
            <p:ph idx="1"/>
          </p:nvPr>
        </p:nvSpPr>
        <p:spPr>
          <a:xfrm>
            <a:off x="381000" y="1219200"/>
            <a:ext cx="5410200" cy="5279571"/>
          </a:xfrm>
        </p:spPr>
        <p:txBody>
          <a:bodyPr>
            <a:normAutofit/>
          </a:bodyPr>
          <a:lstStyle/>
          <a:p>
            <a:pPr marL="0" indent="0">
              <a:buNone/>
            </a:pPr>
            <a:r>
              <a:rPr lang="en-US" sz="3000" dirty="0" smtClean="0"/>
              <a:t>IM Step </a:t>
            </a:r>
            <a:r>
              <a:rPr lang="en-US" sz="3000" dirty="0" smtClean="0"/>
              <a:t>2 </a:t>
            </a:r>
            <a:r>
              <a:rPr lang="en-US" sz="3000" dirty="0" smtClean="0"/>
              <a:t>comprises </a:t>
            </a:r>
            <a:r>
              <a:rPr lang="en-US" sz="3000" dirty="0" smtClean="0">
                <a:solidFill>
                  <a:srgbClr val="00ADEF"/>
                </a:solidFill>
              </a:rPr>
              <a:t>5 </a:t>
            </a:r>
            <a:r>
              <a:rPr lang="en-US" sz="3000" dirty="0" smtClean="0">
                <a:solidFill>
                  <a:srgbClr val="00ADEF"/>
                </a:solidFill>
              </a:rPr>
              <a:t>key tasks</a:t>
            </a:r>
            <a:r>
              <a:rPr lang="en-US" sz="3000" dirty="0" smtClean="0"/>
              <a:t>:</a:t>
            </a:r>
          </a:p>
          <a:p>
            <a:pPr marL="339725" indent="-339725">
              <a:buFont typeface="+mj-lt"/>
              <a:buAutoNum type="arabicPeriod"/>
            </a:pPr>
            <a:r>
              <a:rPr lang="en-US" sz="2400" dirty="0"/>
              <a:t>State expected outcomes for behavior and environment</a:t>
            </a:r>
          </a:p>
          <a:p>
            <a:pPr marL="339725" indent="-339725">
              <a:buFont typeface="+mj-lt"/>
              <a:buAutoNum type="arabicPeriod"/>
            </a:pPr>
            <a:r>
              <a:rPr lang="en-US" sz="2400" dirty="0"/>
              <a:t>Specify performance objectives for behavioral and environmental outcomes</a:t>
            </a:r>
          </a:p>
          <a:p>
            <a:pPr marL="339725" indent="-339725">
              <a:buFont typeface="+mj-lt"/>
              <a:buAutoNum type="arabicPeriod"/>
            </a:pPr>
            <a:r>
              <a:rPr lang="en-US" sz="2400" dirty="0"/>
              <a:t>Select determinants for behavioral and environmental outcomes</a:t>
            </a:r>
          </a:p>
          <a:p>
            <a:pPr marL="339725" indent="-339725">
              <a:buFont typeface="+mj-lt"/>
              <a:buAutoNum type="arabicPeriod"/>
            </a:pPr>
            <a:r>
              <a:rPr lang="en-US" sz="2400" dirty="0"/>
              <a:t>Construct matrices of change objectives</a:t>
            </a:r>
          </a:p>
          <a:p>
            <a:pPr marL="339725" indent="-339725">
              <a:buFont typeface="+mj-lt"/>
              <a:buAutoNum type="arabicPeriod"/>
            </a:pPr>
            <a:r>
              <a:rPr lang="en-US" sz="2400" dirty="0"/>
              <a:t>Create a logic model of change</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900" y="2133600"/>
            <a:ext cx="2743200" cy="362494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229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5123" y="293687"/>
            <a:ext cx="8229600" cy="792163"/>
          </a:xfrm>
          <a:solidFill>
            <a:srgbClr val="FFFFFF"/>
          </a:solidFill>
        </p:spPr>
        <p:txBody>
          <a:bodyPr lIns="91440" rIns="91440" bIns="45720" anchor="t">
            <a:normAutofit/>
          </a:bodyPr>
          <a:lstStyle/>
          <a:p>
            <a:pPr eaLnBrk="1" fontAlgn="auto" hangingPunct="1">
              <a:spcAft>
                <a:spcPts val="0"/>
              </a:spcAft>
              <a:defRPr/>
            </a:pPr>
            <a:r>
              <a:rPr lang="en-US" sz="4400" dirty="0" smtClean="0"/>
              <a:t>What Needs to Change?</a:t>
            </a:r>
          </a:p>
        </p:txBody>
      </p:sp>
      <p:sp>
        <p:nvSpPr>
          <p:cNvPr id="28" name="TextBox 27"/>
          <p:cNvSpPr txBox="1"/>
          <p:nvPr/>
        </p:nvSpPr>
        <p:spPr>
          <a:xfrm>
            <a:off x="3124200" y="3048000"/>
            <a:ext cx="2370714" cy="646331"/>
          </a:xfrm>
          <a:prstGeom prst="rect">
            <a:avLst/>
          </a:prstGeom>
          <a:noFill/>
        </p:spPr>
        <p:txBody>
          <a:bodyPr wrap="none" rtlCol="0">
            <a:spAutoFit/>
          </a:bodyPr>
          <a:lstStyle/>
          <a:p>
            <a:r>
              <a:rPr lang="en-US" dirty="0"/>
              <a:t>INSERT Figure </a:t>
            </a:r>
            <a:r>
              <a:rPr lang="en-US" dirty="0" smtClean="0"/>
              <a:t>1.2 </a:t>
            </a:r>
            <a:r>
              <a:rPr lang="en-US" dirty="0"/>
              <a:t>HERE</a:t>
            </a:r>
          </a:p>
          <a:p>
            <a:endParaRPr lang="en-US" dirty="0"/>
          </a:p>
        </p:txBody>
      </p:sp>
    </p:spTree>
    <p:extLst>
      <p:ext uri="{BB962C8B-B14F-4D97-AF65-F5344CB8AC3E}">
        <p14:creationId xmlns:p14="http://schemas.microsoft.com/office/powerpoint/2010/main" val="40931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304800"/>
            <a:ext cx="8229600" cy="792163"/>
          </a:xfrm>
          <a:solidFill>
            <a:srgbClr val="FFFFFF"/>
          </a:solidFill>
        </p:spPr>
        <p:txBody>
          <a:bodyPr lIns="91440" rIns="91440" bIns="45720" anchor="t">
            <a:normAutofit/>
          </a:bodyPr>
          <a:lstStyle/>
          <a:p>
            <a:pPr eaLnBrk="1" fontAlgn="auto" hangingPunct="1">
              <a:spcAft>
                <a:spcPts val="0"/>
              </a:spcAft>
              <a:defRPr/>
            </a:pPr>
            <a:r>
              <a:rPr lang="en-US" sz="4400" dirty="0" smtClean="0"/>
              <a:t>What Needs to Change?</a:t>
            </a:r>
          </a:p>
        </p:txBody>
      </p:sp>
      <p:sp>
        <p:nvSpPr>
          <p:cNvPr id="28" name="TextBox 27"/>
          <p:cNvSpPr txBox="1">
            <a:spLocks noChangeArrowheads="1"/>
          </p:cNvSpPr>
          <p:nvPr/>
        </p:nvSpPr>
        <p:spPr bwMode="auto">
          <a:xfrm rot="-1062525">
            <a:off x="5058675" y="1340689"/>
            <a:ext cx="2903538" cy="646113"/>
          </a:xfrm>
          <a:prstGeom prst="rect">
            <a:avLst/>
          </a:prstGeom>
          <a:noFill/>
          <a:ln w="9525">
            <a:noFill/>
            <a:miter lim="800000"/>
            <a:headEnd/>
            <a:tailEnd/>
          </a:ln>
        </p:spPr>
        <p:txBody>
          <a:bodyPr wrap="none">
            <a:spAutoFit/>
          </a:bodyPr>
          <a:lstStyle/>
          <a:p>
            <a:r>
              <a:rPr lang="en-US" sz="3600" b="1" i="1" dirty="0">
                <a:solidFill>
                  <a:srgbClr val="FF0066"/>
                </a:solidFill>
              </a:rPr>
              <a:t>Do the FLIP!</a:t>
            </a:r>
          </a:p>
        </p:txBody>
      </p:sp>
      <p:sp>
        <p:nvSpPr>
          <p:cNvPr id="29" name="TextBox 28"/>
          <p:cNvSpPr txBox="1"/>
          <p:nvPr/>
        </p:nvSpPr>
        <p:spPr>
          <a:xfrm>
            <a:off x="3200400" y="3124200"/>
            <a:ext cx="2370714" cy="646331"/>
          </a:xfrm>
          <a:prstGeom prst="rect">
            <a:avLst/>
          </a:prstGeom>
          <a:noFill/>
        </p:spPr>
        <p:txBody>
          <a:bodyPr wrap="none" rtlCol="0">
            <a:spAutoFit/>
          </a:bodyPr>
          <a:lstStyle/>
          <a:p>
            <a:r>
              <a:rPr lang="en-US" dirty="0"/>
              <a:t>INSERT Figure </a:t>
            </a:r>
            <a:r>
              <a:rPr lang="en-US" dirty="0" smtClean="0"/>
              <a:t>1.2 </a:t>
            </a:r>
            <a:r>
              <a:rPr lang="en-US" dirty="0"/>
              <a:t>HERE</a:t>
            </a:r>
          </a:p>
          <a:p>
            <a:endParaRPr lang="en-US" dirty="0"/>
          </a:p>
        </p:txBody>
      </p:sp>
    </p:spTree>
    <p:extLst>
      <p:ext uri="{BB962C8B-B14F-4D97-AF65-F5344CB8AC3E}">
        <p14:creationId xmlns:p14="http://schemas.microsoft.com/office/powerpoint/2010/main" val="420725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2788" y="210160"/>
            <a:ext cx="7886700" cy="1325563"/>
          </a:xfrm>
        </p:spPr>
        <p:txBody>
          <a:bodyPr>
            <a:normAutofit/>
          </a:bodyPr>
          <a:lstStyle/>
          <a:p>
            <a:r>
              <a:rPr lang="en-US" sz="4400" dirty="0" smtClean="0"/>
              <a:t>Selecting Behavioral Outcomes</a:t>
            </a:r>
            <a:endParaRPr lang="en-US" sz="4400" dirty="0"/>
          </a:p>
        </p:txBody>
      </p:sp>
      <p:sp>
        <p:nvSpPr>
          <p:cNvPr id="7" name="Content Placeholder 6"/>
          <p:cNvSpPr>
            <a:spLocks noGrp="1"/>
          </p:cNvSpPr>
          <p:nvPr>
            <p:ph idx="1"/>
          </p:nvPr>
        </p:nvSpPr>
        <p:spPr>
          <a:xfrm>
            <a:off x="381732" y="1447800"/>
            <a:ext cx="8368812" cy="4351338"/>
          </a:xfrm>
        </p:spPr>
        <p:txBody>
          <a:bodyPr/>
          <a:lstStyle/>
          <a:p>
            <a:pPr marL="0" indent="0">
              <a:spcAft>
                <a:spcPts val="1200"/>
              </a:spcAft>
              <a:buNone/>
            </a:pPr>
            <a:r>
              <a:rPr lang="en-US" sz="3200" dirty="0"/>
              <a:t>Stated in terms of the behaviors to be accomplished as a result of the health promotion </a:t>
            </a:r>
            <a:r>
              <a:rPr lang="en-US" sz="3200" dirty="0" smtClean="0"/>
              <a:t>program</a:t>
            </a:r>
          </a:p>
          <a:p>
            <a:pPr marL="234950" indent="-234950"/>
            <a:r>
              <a:rPr lang="en-US" sz="2800" dirty="0"/>
              <a:t>Risk-Reduction Behaviors</a:t>
            </a:r>
          </a:p>
          <a:p>
            <a:pPr marL="234950" indent="-234950"/>
            <a:r>
              <a:rPr lang="en-US" sz="2800" dirty="0"/>
              <a:t>Health-Promoting Behaviors</a:t>
            </a:r>
          </a:p>
          <a:p>
            <a:pPr marL="234950" indent="-234950"/>
            <a:r>
              <a:rPr lang="en-US" sz="2800" dirty="0"/>
              <a:t>Adherence and Self-Management Behaviors</a:t>
            </a:r>
          </a:p>
          <a:p>
            <a:pPr marL="0" indent="0">
              <a:buNone/>
            </a:pPr>
            <a:endParaRPr lang="en-US" sz="3200" dirty="0"/>
          </a:p>
          <a:p>
            <a:pPr marL="0" indent="0">
              <a:buNone/>
            </a:pPr>
            <a:endParaRPr lang="en-US" dirty="0"/>
          </a:p>
        </p:txBody>
      </p:sp>
      <p:sp>
        <p:nvSpPr>
          <p:cNvPr id="5" name="Slide Number Placeholder 4"/>
          <p:cNvSpPr>
            <a:spLocks noGrp="1"/>
          </p:cNvSpPr>
          <p:nvPr>
            <p:ph type="sldNum" sz="quarter" idx="12"/>
          </p:nvPr>
        </p:nvSpPr>
        <p:spPr/>
        <p:txBody>
          <a:bodyPr/>
          <a:lstStyle/>
          <a:p>
            <a:fld id="{62CDD89C-9B7B-483B-B85C-9F4C5B5A58B8}" type="slidenum">
              <a:rPr lang="en-US" smtClean="0"/>
              <a:pPr/>
              <a:t>7</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419600"/>
            <a:ext cx="3200400" cy="212889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948" y="4804475"/>
            <a:ext cx="2328672" cy="155187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2608" y="4804476"/>
            <a:ext cx="2395992" cy="1586190"/>
          </a:xfrm>
          <a:prstGeom prst="rect">
            <a:avLst/>
          </a:prstGeom>
        </p:spPr>
      </p:pic>
    </p:spTree>
    <p:extLst>
      <p:ext uri="{BB962C8B-B14F-4D97-AF65-F5344CB8AC3E}">
        <p14:creationId xmlns:p14="http://schemas.microsoft.com/office/powerpoint/2010/main" val="81789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Stating Behavioral Outcomes</a:t>
            </a:r>
            <a:endParaRPr lang="en-US" sz="4400" dirty="0"/>
          </a:p>
        </p:txBody>
      </p:sp>
      <p:sp>
        <p:nvSpPr>
          <p:cNvPr id="3" name="Content Placeholder 2"/>
          <p:cNvSpPr>
            <a:spLocks noGrp="1"/>
          </p:cNvSpPr>
          <p:nvPr>
            <p:ph idx="1"/>
          </p:nvPr>
        </p:nvSpPr>
        <p:spPr>
          <a:xfrm>
            <a:off x="628650" y="1690689"/>
            <a:ext cx="7886700" cy="4486274"/>
          </a:xfrm>
        </p:spPr>
        <p:txBody>
          <a:bodyPr>
            <a:normAutofit/>
          </a:bodyPr>
          <a:lstStyle/>
          <a:p>
            <a:r>
              <a:rPr lang="en-US" sz="2800" dirty="0"/>
              <a:t>Consume less than 10 percent of calories from saturated </a:t>
            </a:r>
            <a:r>
              <a:rPr lang="en-US" sz="2800" dirty="0" smtClean="0"/>
              <a:t>fats</a:t>
            </a:r>
            <a:endParaRPr lang="en-US" sz="2800" dirty="0"/>
          </a:p>
          <a:p>
            <a:r>
              <a:rPr lang="en-US" sz="2800" dirty="0" smtClean="0"/>
              <a:t>Use </a:t>
            </a:r>
            <a:r>
              <a:rPr lang="en-US" sz="2800" dirty="0"/>
              <a:t>condoms correctly and consistently when having sexual </a:t>
            </a:r>
            <a:r>
              <a:rPr lang="en-US" sz="2800" dirty="0" smtClean="0"/>
              <a:t>intercourse</a:t>
            </a:r>
            <a:endParaRPr lang="en-US" sz="2800" dirty="0"/>
          </a:p>
          <a:p>
            <a:r>
              <a:rPr lang="en-US" sz="2800" dirty="0" smtClean="0"/>
              <a:t>Engage </a:t>
            </a:r>
            <a:r>
              <a:rPr lang="en-US" sz="2800" dirty="0"/>
              <a:t>in moderate to vigorous physical activity at least 150 </a:t>
            </a:r>
            <a:r>
              <a:rPr lang="en-US" sz="2800" dirty="0" smtClean="0"/>
              <a:t>minutes a week</a:t>
            </a:r>
            <a:endParaRPr lang="en-US" sz="2800" dirty="0"/>
          </a:p>
          <a:p>
            <a:r>
              <a:rPr lang="en-US" sz="2800" dirty="0" smtClean="0"/>
              <a:t>Take </a:t>
            </a:r>
            <a:r>
              <a:rPr lang="en-US" sz="2800" dirty="0" err="1"/>
              <a:t>antiseizure</a:t>
            </a:r>
            <a:r>
              <a:rPr lang="en-US" sz="2800" dirty="0"/>
              <a:t> medications as prescribed by a health care </a:t>
            </a:r>
            <a:r>
              <a:rPr lang="en-US" sz="2800" dirty="0" smtClean="0"/>
              <a:t>provider</a:t>
            </a:r>
            <a:endParaRPr lang="en-US" sz="2800" dirty="0"/>
          </a:p>
          <a:p>
            <a:r>
              <a:rPr lang="en-US" sz="2800" dirty="0" smtClean="0"/>
              <a:t>Women </a:t>
            </a:r>
            <a:r>
              <a:rPr lang="en-US" sz="2800" dirty="0"/>
              <a:t>ages 50–74 years obtain a mammogram every two </a:t>
            </a:r>
            <a:r>
              <a:rPr lang="en-US" sz="2800" dirty="0" smtClean="0"/>
              <a:t>years</a:t>
            </a:r>
            <a:endParaRPr lang="en-US" sz="28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8</a:t>
            </a:fld>
            <a:endParaRPr lang="en-US"/>
          </a:p>
        </p:txBody>
      </p:sp>
    </p:spTree>
    <p:extLst>
      <p:ext uri="{BB962C8B-B14F-4D97-AF65-F5344CB8AC3E}">
        <p14:creationId xmlns:p14="http://schemas.microsoft.com/office/powerpoint/2010/main" val="412967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458200" cy="1325563"/>
          </a:xfrm>
        </p:spPr>
        <p:txBody>
          <a:bodyPr>
            <a:normAutofit/>
          </a:bodyPr>
          <a:lstStyle/>
          <a:p>
            <a:r>
              <a:rPr lang="en-US" sz="4400" dirty="0" smtClean="0"/>
              <a:t>Identifying Environmental Outcomes</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9</a:t>
            </a:fld>
            <a:endParaRPr lang="en-US"/>
          </a:p>
        </p:txBody>
      </p:sp>
      <p:sp>
        <p:nvSpPr>
          <p:cNvPr id="5" name="Content Placeholder 2"/>
          <p:cNvSpPr>
            <a:spLocks noGrp="1"/>
          </p:cNvSpPr>
          <p:nvPr>
            <p:ph idx="1"/>
          </p:nvPr>
        </p:nvSpPr>
        <p:spPr/>
        <p:txBody>
          <a:bodyPr>
            <a:normAutofit/>
          </a:bodyPr>
          <a:lstStyle/>
          <a:p>
            <a:r>
              <a:rPr lang="en-US" sz="3200" dirty="0"/>
              <a:t>Interpersonal </a:t>
            </a:r>
            <a:r>
              <a:rPr lang="en-US" sz="3200" dirty="0" smtClean="0"/>
              <a:t>Environment</a:t>
            </a:r>
          </a:p>
          <a:p>
            <a:r>
              <a:rPr lang="en-US" sz="3200" dirty="0"/>
              <a:t>Organizational </a:t>
            </a:r>
            <a:r>
              <a:rPr lang="en-US" sz="3200" dirty="0" smtClean="0"/>
              <a:t>Environment</a:t>
            </a:r>
          </a:p>
          <a:p>
            <a:r>
              <a:rPr lang="en-US" sz="3200" dirty="0"/>
              <a:t>Community </a:t>
            </a:r>
            <a:r>
              <a:rPr lang="en-US" sz="3200" dirty="0" smtClean="0"/>
              <a:t>Environment</a:t>
            </a:r>
          </a:p>
          <a:p>
            <a:r>
              <a:rPr lang="en-US" sz="3200" dirty="0"/>
              <a:t>Society</a:t>
            </a:r>
          </a:p>
        </p:txBody>
      </p:sp>
      <p:sp>
        <p:nvSpPr>
          <p:cNvPr id="6" name="Oval 5"/>
          <p:cNvSpPr/>
          <p:nvPr/>
        </p:nvSpPr>
        <p:spPr>
          <a:xfrm>
            <a:off x="3733800" y="3490913"/>
            <a:ext cx="5029200" cy="3048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419600" y="4176713"/>
            <a:ext cx="3657600" cy="2362200"/>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105400" y="4786313"/>
            <a:ext cx="2286000" cy="1752600"/>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410200" y="5402874"/>
            <a:ext cx="1676400" cy="1143000"/>
          </a:xfrm>
          <a:prstGeom prst="ellips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18821" y="4414748"/>
            <a:ext cx="2381250" cy="1200329"/>
          </a:xfrm>
          <a:prstGeom prst="rect">
            <a:avLst/>
          </a:prstGeom>
          <a:noFill/>
        </p:spPr>
        <p:txBody>
          <a:bodyPr wrap="square" rtlCol="0">
            <a:spAutoFit/>
          </a:bodyPr>
          <a:lstStyle/>
          <a:p>
            <a:r>
              <a:rPr lang="en-US" sz="2400" dirty="0" smtClean="0"/>
              <a:t>Prioritize by relevance and changeability</a:t>
            </a:r>
            <a:endParaRPr lang="en-US" sz="2400" dirty="0"/>
          </a:p>
        </p:txBody>
      </p:sp>
    </p:spTree>
    <p:extLst>
      <p:ext uri="{BB962C8B-B14F-4D97-AF65-F5344CB8AC3E}">
        <p14:creationId xmlns:p14="http://schemas.microsoft.com/office/powerpoint/2010/main" val="4249392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2567</TotalTime>
  <Words>2252</Words>
  <Application>Microsoft Office PowerPoint</Application>
  <PresentationFormat>On-screen Show (4:3)</PresentationFormat>
  <Paragraphs>329</Paragraphs>
  <Slides>45</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Calibri Light</vt:lpstr>
      <vt:lpstr>HelveticaNeue Condensed</vt:lpstr>
      <vt:lpstr>MyriadPro-Regular</vt:lpstr>
      <vt:lpstr>Tahoma</vt:lpstr>
      <vt:lpstr>Wingdings</vt:lpstr>
      <vt:lpstr>Office Theme</vt:lpstr>
      <vt:lpstr>Photo Editor Photo</vt:lpstr>
      <vt:lpstr>Intervention Mapping Step 2: Program Outcomes and Objectives – Logic Model of Change</vt:lpstr>
      <vt:lpstr>Intervention Mapping Steps</vt:lpstr>
      <vt:lpstr>Step 2: Tasks</vt:lpstr>
      <vt:lpstr>Task 1: State Expected Outcomes for Behavior and Environment  </vt:lpstr>
      <vt:lpstr>What Needs to Change?</vt:lpstr>
      <vt:lpstr>What Needs to Change?</vt:lpstr>
      <vt:lpstr>Selecting Behavioral Outcomes</vt:lpstr>
      <vt:lpstr>Stating Behavioral Outcomes</vt:lpstr>
      <vt:lpstr>Identifying Environmental Outcomes</vt:lpstr>
      <vt:lpstr>Environmental Factors Related to Health Outcomes</vt:lpstr>
      <vt:lpstr>Interpersonal Environment</vt:lpstr>
      <vt:lpstr>Organizational Environment</vt:lpstr>
      <vt:lpstr>Community Level Environment</vt:lpstr>
      <vt:lpstr>Societal Level Environment</vt:lpstr>
      <vt:lpstr>Stating Environmental Outcomes</vt:lpstr>
      <vt:lpstr>Task 2: Specify Performance Objectives for Behavioral and Environmental Outcomes </vt:lpstr>
      <vt:lpstr>Use Condoms Correctly and Consistently </vt:lpstr>
      <vt:lpstr>Take Antiretroval Treatment (ART) as Prescribed</vt:lpstr>
      <vt:lpstr>Performance Objectives for Environmental Outcomes</vt:lpstr>
      <vt:lpstr>Specifying Performance Objectives for Environmental Outcomes</vt:lpstr>
      <vt:lpstr>Validating Performance Objectives</vt:lpstr>
      <vt:lpstr>Task 3: Select Determinants for Behavioral and Environmental Outcomes  </vt:lpstr>
      <vt:lpstr>Types of Determinants</vt:lpstr>
      <vt:lpstr>Use Core Processes to Select Determinants</vt:lpstr>
      <vt:lpstr>Rate Importance of Determinants </vt:lpstr>
      <vt:lpstr>Task 4: Construct Matrices of Change Objectives  </vt:lpstr>
      <vt:lpstr>Create Matrices of Change Objectives</vt:lpstr>
      <vt:lpstr>PowerPoint Presentation</vt:lpstr>
      <vt:lpstr>Differentiating the Intervention Population</vt:lpstr>
      <vt:lpstr>Differentiation by Developmental Stage</vt:lpstr>
      <vt:lpstr>Task 5: Create a Logic Model of Change</vt:lpstr>
      <vt:lpstr>Example</vt:lpstr>
      <vt:lpstr>Task 1: State Expected Outcomes for Behavior and Environment </vt:lpstr>
      <vt:lpstr>Environmental Outcomes (Interpersonal)</vt:lpstr>
      <vt:lpstr>PowerPoint Presentation</vt:lpstr>
      <vt:lpstr>Example: Performance Objectives for  Students Will Choose Not Have Sex </vt:lpstr>
      <vt:lpstr> Example Performance Objectives for Interpersonal Environmental Outcome: Parents Talk With Child About Sexual Topics</vt:lpstr>
      <vt:lpstr>Task 3: Select Determinants for Behavioral and Environmental Outcomes </vt:lpstr>
      <vt:lpstr>Task 3: Select Determinants for Behavioral and Environmental Outcomes </vt:lpstr>
      <vt:lpstr>Task 4: Construct Matrices of Change Objectives  </vt:lpstr>
      <vt:lpstr>Partial Matrix for Students Will Choose Not Have Sex </vt:lpstr>
      <vt:lpstr>Partial Matrix for Parents Talk About Sex </vt:lpstr>
      <vt:lpstr>Task 5: Create a Logic Model of Change</vt:lpstr>
      <vt:lpstr>Summary</vt:lpstr>
      <vt:lpstr>Questions?</vt:lpstr>
    </vt:vector>
  </TitlesOfParts>
  <Company>UT School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MAPPING STEP 2 PREPARING MA T R I C E S OF CHANGE OBJECTIVES</dc:title>
  <dc:creator>Markham, Christine M</dc:creator>
  <cp:lastModifiedBy>Markham, Christine</cp:lastModifiedBy>
  <cp:revision>192</cp:revision>
  <cp:lastPrinted>2013-07-31T18:42:54Z</cp:lastPrinted>
  <dcterms:created xsi:type="dcterms:W3CDTF">2010-11-30T16:21:45Z</dcterms:created>
  <dcterms:modified xsi:type="dcterms:W3CDTF">2015-12-23T19:44:02Z</dcterms:modified>
</cp:coreProperties>
</file>